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80" r:id="rId2"/>
    <p:sldMasterId id="2147483650" r:id="rId3"/>
    <p:sldMasterId id="2147483660" r:id="rId4"/>
    <p:sldMasterId id="2147483669" r:id="rId5"/>
    <p:sldMasterId id="2147483676" r:id="rId6"/>
  </p:sldMasterIdLst>
  <p:notesMasterIdLst>
    <p:notesMasterId r:id="rId24"/>
  </p:notesMasterIdLst>
  <p:sldIdLst>
    <p:sldId id="256" r:id="rId7"/>
    <p:sldId id="257" r:id="rId8"/>
    <p:sldId id="276" r:id="rId9"/>
    <p:sldId id="277" r:id="rId10"/>
    <p:sldId id="278" r:id="rId11"/>
    <p:sldId id="273" r:id="rId12"/>
    <p:sldId id="473" r:id="rId13"/>
    <p:sldId id="272" r:id="rId14"/>
    <p:sldId id="263" r:id="rId15"/>
    <p:sldId id="270" r:id="rId16"/>
    <p:sldId id="477" r:id="rId17"/>
    <p:sldId id="475" r:id="rId18"/>
    <p:sldId id="480" r:id="rId19"/>
    <p:sldId id="481" r:id="rId20"/>
    <p:sldId id="267" r:id="rId21"/>
    <p:sldId id="274" r:id="rId22"/>
    <p:sldId id="4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807C"/>
    <a:srgbClr val="A30C33"/>
    <a:srgbClr val="790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2"/>
    <p:restoredTop sz="92025"/>
  </p:normalViewPr>
  <p:slideViewPr>
    <p:cSldViewPr showGuides="1">
      <p:cViewPr>
        <p:scale>
          <a:sx n="111" d="100"/>
          <a:sy n="111" d="100"/>
        </p:scale>
        <p:origin x="728" y="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2338A-7E36-4351-A658-7BC702554486}"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BDEFFB6E-13E7-466D-96C3-5EEDCCB825D5}">
      <dgm:prSet custT="1"/>
      <dgm:spPr/>
      <dgm:t>
        <a:bodyPr/>
        <a:lstStyle/>
        <a:p>
          <a:pPr>
            <a:lnSpc>
              <a:spcPct val="100000"/>
            </a:lnSpc>
          </a:pPr>
          <a:r>
            <a:rPr lang="en-US" sz="1600" dirty="0"/>
            <a:t>We will be focusing on altering </a:t>
          </a:r>
          <a:r>
            <a:rPr lang="en-US" sz="1600" b="1" dirty="0"/>
            <a:t>leptin</a:t>
          </a:r>
          <a:r>
            <a:rPr lang="en-US" sz="1600" dirty="0"/>
            <a:t> itself and understanding its affects on pituitary development and metabolic function</a:t>
          </a:r>
        </a:p>
      </dgm:t>
    </dgm:pt>
    <dgm:pt modelId="{46C0F139-EF4C-4FD7-9DA4-F49B06EB082B}" type="parTrans" cxnId="{43389A2B-6F14-4FCA-B2A3-E13497A020AB}">
      <dgm:prSet/>
      <dgm:spPr/>
      <dgm:t>
        <a:bodyPr/>
        <a:lstStyle/>
        <a:p>
          <a:endParaRPr lang="en-US"/>
        </a:p>
      </dgm:t>
    </dgm:pt>
    <dgm:pt modelId="{1476B9ED-3D1C-40EB-B585-F6F3704C9FBF}" type="sibTrans" cxnId="{43389A2B-6F14-4FCA-B2A3-E13497A020AB}">
      <dgm:prSet/>
      <dgm:spPr/>
      <dgm:t>
        <a:bodyPr/>
        <a:lstStyle/>
        <a:p>
          <a:endParaRPr lang="en-US"/>
        </a:p>
      </dgm:t>
    </dgm:pt>
    <dgm:pt modelId="{AACF3C62-C9E7-459A-849F-794961D64DC1}">
      <dgm:prSet custT="1"/>
      <dgm:spPr/>
      <dgm:t>
        <a:bodyPr/>
        <a:lstStyle/>
        <a:p>
          <a:pPr>
            <a:lnSpc>
              <a:spcPct val="100000"/>
            </a:lnSpc>
          </a:pPr>
          <a:r>
            <a:rPr lang="en-US" sz="1600" b="1" dirty="0"/>
            <a:t>Hypothesis</a:t>
          </a:r>
          <a:r>
            <a:rPr lang="en-US" sz="1600" dirty="0"/>
            <a:t>: A 30% maternal undernutrition in FVB mice will blunt the neonatal leptin surge and will alter MSI target expression in neonates that will persist in the adult offspring. </a:t>
          </a:r>
        </a:p>
      </dgm:t>
    </dgm:pt>
    <dgm:pt modelId="{81AEBC2D-2079-4BED-B573-C6DD07D0F43B}" type="parTrans" cxnId="{1371A00E-77E0-4EB0-B6BB-17F44BA3330B}">
      <dgm:prSet/>
      <dgm:spPr/>
      <dgm:t>
        <a:bodyPr/>
        <a:lstStyle/>
        <a:p>
          <a:endParaRPr lang="en-US"/>
        </a:p>
      </dgm:t>
    </dgm:pt>
    <dgm:pt modelId="{13083560-251B-4276-8A9C-ACF2F0326ABC}" type="sibTrans" cxnId="{1371A00E-77E0-4EB0-B6BB-17F44BA3330B}">
      <dgm:prSet/>
      <dgm:spPr/>
      <dgm:t>
        <a:bodyPr/>
        <a:lstStyle/>
        <a:p>
          <a:endParaRPr lang="en-US"/>
        </a:p>
      </dgm:t>
    </dgm:pt>
    <dgm:pt modelId="{2F8BF51B-71CB-48DE-AF61-301440CB4985}" type="pres">
      <dgm:prSet presAssocID="{19C2338A-7E36-4351-A658-7BC702554486}" presName="root" presStyleCnt="0">
        <dgm:presLayoutVars>
          <dgm:dir/>
          <dgm:resizeHandles val="exact"/>
        </dgm:presLayoutVars>
      </dgm:prSet>
      <dgm:spPr/>
    </dgm:pt>
    <dgm:pt modelId="{2D21DB7E-C461-418E-9B9B-B827DA500C70}" type="pres">
      <dgm:prSet presAssocID="{BDEFFB6E-13E7-466D-96C3-5EEDCCB825D5}" presName="compNode" presStyleCnt="0"/>
      <dgm:spPr/>
    </dgm:pt>
    <dgm:pt modelId="{680535EA-BEF7-426A-A55F-D5F50C1C69C5}" type="pres">
      <dgm:prSet presAssocID="{BDEFFB6E-13E7-466D-96C3-5EEDCCB825D5}" presName="iconRect" presStyleLbl="node1" presStyleIdx="0" presStyleCnt="2" custLinFactNeighborY="2582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B7153929-BA42-4162-B7E8-16D61071E1E3}" type="pres">
      <dgm:prSet presAssocID="{BDEFFB6E-13E7-466D-96C3-5EEDCCB825D5}" presName="spaceRect" presStyleCnt="0"/>
      <dgm:spPr/>
    </dgm:pt>
    <dgm:pt modelId="{DE662858-4F01-4C4E-B08A-7DAFF6061055}" type="pres">
      <dgm:prSet presAssocID="{BDEFFB6E-13E7-466D-96C3-5EEDCCB825D5}" presName="textRect" presStyleLbl="revTx" presStyleIdx="0" presStyleCnt="2">
        <dgm:presLayoutVars>
          <dgm:chMax val="1"/>
          <dgm:chPref val="1"/>
        </dgm:presLayoutVars>
      </dgm:prSet>
      <dgm:spPr/>
    </dgm:pt>
    <dgm:pt modelId="{44042AD2-1783-4B27-98FD-6150307D52DB}" type="pres">
      <dgm:prSet presAssocID="{1476B9ED-3D1C-40EB-B585-F6F3704C9FBF}" presName="sibTrans" presStyleCnt="0"/>
      <dgm:spPr/>
    </dgm:pt>
    <dgm:pt modelId="{3F84DDA7-01DF-45CC-8BDD-6FAA17BDEAF9}" type="pres">
      <dgm:prSet presAssocID="{AACF3C62-C9E7-459A-849F-794961D64DC1}" presName="compNode" presStyleCnt="0"/>
      <dgm:spPr/>
    </dgm:pt>
    <dgm:pt modelId="{DED6EF77-352C-4A3B-AACE-E9059581887C}" type="pres">
      <dgm:prSet presAssocID="{AACF3C62-C9E7-459A-849F-794961D64DC1}" presName="iconRect" presStyleLbl="node1" presStyleIdx="1" presStyleCnt="2" custLinFactNeighborY="258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t"/>
        </a:ext>
      </dgm:extLst>
    </dgm:pt>
    <dgm:pt modelId="{FFE9F980-17B6-42FB-8127-FEA5C682851D}" type="pres">
      <dgm:prSet presAssocID="{AACF3C62-C9E7-459A-849F-794961D64DC1}" presName="spaceRect" presStyleCnt="0"/>
      <dgm:spPr/>
    </dgm:pt>
    <dgm:pt modelId="{B0DDB4B8-9FD6-4FBF-AB88-5D1D79A39FD6}" type="pres">
      <dgm:prSet presAssocID="{AACF3C62-C9E7-459A-849F-794961D64DC1}" presName="textRect" presStyleLbl="revTx" presStyleIdx="1" presStyleCnt="2">
        <dgm:presLayoutVars>
          <dgm:chMax val="1"/>
          <dgm:chPref val="1"/>
        </dgm:presLayoutVars>
      </dgm:prSet>
      <dgm:spPr/>
    </dgm:pt>
  </dgm:ptLst>
  <dgm:cxnLst>
    <dgm:cxn modelId="{1371A00E-77E0-4EB0-B6BB-17F44BA3330B}" srcId="{19C2338A-7E36-4351-A658-7BC702554486}" destId="{AACF3C62-C9E7-459A-849F-794961D64DC1}" srcOrd="1" destOrd="0" parTransId="{81AEBC2D-2079-4BED-B573-C6DD07D0F43B}" sibTransId="{13083560-251B-4276-8A9C-ACF2F0326ABC}"/>
    <dgm:cxn modelId="{43389A2B-6F14-4FCA-B2A3-E13497A020AB}" srcId="{19C2338A-7E36-4351-A658-7BC702554486}" destId="{BDEFFB6E-13E7-466D-96C3-5EEDCCB825D5}" srcOrd="0" destOrd="0" parTransId="{46C0F139-EF4C-4FD7-9DA4-F49B06EB082B}" sibTransId="{1476B9ED-3D1C-40EB-B585-F6F3704C9FBF}"/>
    <dgm:cxn modelId="{6515D76F-104A-5F4E-9A8D-34D8CBE7F3E5}" type="presOf" srcId="{BDEFFB6E-13E7-466D-96C3-5EEDCCB825D5}" destId="{DE662858-4F01-4C4E-B08A-7DAFF6061055}" srcOrd="0" destOrd="0" presId="urn:microsoft.com/office/officeart/2018/2/layout/IconLabelList"/>
    <dgm:cxn modelId="{9C3B8DB3-D84F-814E-B162-E8296750B1E1}" type="presOf" srcId="{AACF3C62-C9E7-459A-849F-794961D64DC1}" destId="{B0DDB4B8-9FD6-4FBF-AB88-5D1D79A39FD6}" srcOrd="0" destOrd="0" presId="urn:microsoft.com/office/officeart/2018/2/layout/IconLabelList"/>
    <dgm:cxn modelId="{74A108D8-8581-5544-99EA-5C073A154A70}" type="presOf" srcId="{19C2338A-7E36-4351-A658-7BC702554486}" destId="{2F8BF51B-71CB-48DE-AF61-301440CB4985}" srcOrd="0" destOrd="0" presId="urn:microsoft.com/office/officeart/2018/2/layout/IconLabelList"/>
    <dgm:cxn modelId="{93E6CE74-6B20-9342-ABE7-066F911C2382}" type="presParOf" srcId="{2F8BF51B-71CB-48DE-AF61-301440CB4985}" destId="{2D21DB7E-C461-418E-9B9B-B827DA500C70}" srcOrd="0" destOrd="0" presId="urn:microsoft.com/office/officeart/2018/2/layout/IconLabelList"/>
    <dgm:cxn modelId="{DBEE54CE-D58B-1342-B70D-E257A49F903F}" type="presParOf" srcId="{2D21DB7E-C461-418E-9B9B-B827DA500C70}" destId="{680535EA-BEF7-426A-A55F-D5F50C1C69C5}" srcOrd="0" destOrd="0" presId="urn:microsoft.com/office/officeart/2018/2/layout/IconLabelList"/>
    <dgm:cxn modelId="{7D6F7959-7C5B-794E-A082-C4B0F91D7FEB}" type="presParOf" srcId="{2D21DB7E-C461-418E-9B9B-B827DA500C70}" destId="{B7153929-BA42-4162-B7E8-16D61071E1E3}" srcOrd="1" destOrd="0" presId="urn:microsoft.com/office/officeart/2018/2/layout/IconLabelList"/>
    <dgm:cxn modelId="{8F8BDC36-D29A-B043-A24A-3B3602133AB2}" type="presParOf" srcId="{2D21DB7E-C461-418E-9B9B-B827DA500C70}" destId="{DE662858-4F01-4C4E-B08A-7DAFF6061055}" srcOrd="2" destOrd="0" presId="urn:microsoft.com/office/officeart/2018/2/layout/IconLabelList"/>
    <dgm:cxn modelId="{282AC102-E3F0-EB45-8EDA-E97C028C9C59}" type="presParOf" srcId="{2F8BF51B-71CB-48DE-AF61-301440CB4985}" destId="{44042AD2-1783-4B27-98FD-6150307D52DB}" srcOrd="1" destOrd="0" presId="urn:microsoft.com/office/officeart/2018/2/layout/IconLabelList"/>
    <dgm:cxn modelId="{97CCD82B-E0F0-5A4F-92F0-F7B4CD84D8C9}" type="presParOf" srcId="{2F8BF51B-71CB-48DE-AF61-301440CB4985}" destId="{3F84DDA7-01DF-45CC-8BDD-6FAA17BDEAF9}" srcOrd="2" destOrd="0" presId="urn:microsoft.com/office/officeart/2018/2/layout/IconLabelList"/>
    <dgm:cxn modelId="{FD4208F4-E188-8743-BB89-1545BBEE99EB}" type="presParOf" srcId="{3F84DDA7-01DF-45CC-8BDD-6FAA17BDEAF9}" destId="{DED6EF77-352C-4A3B-AACE-E9059581887C}" srcOrd="0" destOrd="0" presId="urn:microsoft.com/office/officeart/2018/2/layout/IconLabelList"/>
    <dgm:cxn modelId="{29ABB9CA-EE55-3241-8B51-7B060A0DDB92}" type="presParOf" srcId="{3F84DDA7-01DF-45CC-8BDD-6FAA17BDEAF9}" destId="{FFE9F980-17B6-42FB-8127-FEA5C682851D}" srcOrd="1" destOrd="0" presId="urn:microsoft.com/office/officeart/2018/2/layout/IconLabelList"/>
    <dgm:cxn modelId="{3E5BCC3C-ADCA-3144-827E-9B7620F9E570}" type="presParOf" srcId="{3F84DDA7-01DF-45CC-8BDD-6FAA17BDEAF9}" destId="{B0DDB4B8-9FD6-4FBF-AB88-5D1D79A39FD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34439F-1DEF-064A-96F9-924FA521DD68}" type="doc">
      <dgm:prSet loTypeId="urn:microsoft.com/office/officeart/2016/7/layout/RepeatingBendingProcessNew" loCatId="process" qsTypeId="urn:microsoft.com/office/officeart/2005/8/quickstyle/simple1" qsCatId="simple" csTypeId="urn:microsoft.com/office/officeart/2005/8/colors/colorful3" csCatId="colorful" phldr="1"/>
      <dgm:spPr/>
    </dgm:pt>
    <dgm:pt modelId="{F82EF3B3-D0A7-4740-A19B-262D430D73DC}">
      <dgm:prSet phldrT="[Text]"/>
      <dgm:spPr/>
      <dgm:t>
        <a:bodyPr/>
        <a:lstStyle/>
        <a:p>
          <a:r>
            <a:rPr lang="en-US" b="1" dirty="0"/>
            <a:t>PND21: </a:t>
          </a:r>
          <a:r>
            <a:rPr lang="en-US" dirty="0"/>
            <a:t>Pups are weaned and grouped by sex. </a:t>
          </a:r>
        </a:p>
      </dgm:t>
    </dgm:pt>
    <dgm:pt modelId="{45FD3BD9-6BC2-FD41-ADD3-0641FFD7C004}" type="parTrans" cxnId="{106BD270-53A6-684E-B524-AD56E0C555A9}">
      <dgm:prSet/>
      <dgm:spPr/>
      <dgm:t>
        <a:bodyPr/>
        <a:lstStyle/>
        <a:p>
          <a:endParaRPr lang="en-US"/>
        </a:p>
      </dgm:t>
    </dgm:pt>
    <dgm:pt modelId="{DD0589A0-7D27-2B4F-BE3D-A90932FAB34D}" type="sibTrans" cxnId="{106BD270-53A6-684E-B524-AD56E0C555A9}">
      <dgm:prSet/>
      <dgm:spPr/>
      <dgm:t>
        <a:bodyPr/>
        <a:lstStyle/>
        <a:p>
          <a:endParaRPr lang="en-US"/>
        </a:p>
      </dgm:t>
    </dgm:pt>
    <dgm:pt modelId="{376BA055-1BC1-5344-8291-989CE85AD931}">
      <dgm:prSet phldrT="[Text]"/>
      <dgm:spPr/>
      <dgm:t>
        <a:bodyPr/>
        <a:lstStyle/>
        <a:p>
          <a:r>
            <a:rPr lang="en-US" dirty="0"/>
            <a:t>9 weeks (age): Pups Start 60% HFD or 10% HFD and continue for 26 </a:t>
          </a:r>
          <a:r>
            <a:rPr lang="en-US" dirty="0" err="1"/>
            <a:t>wks</a:t>
          </a:r>
          <a:endParaRPr lang="en-US" dirty="0"/>
        </a:p>
      </dgm:t>
    </dgm:pt>
    <dgm:pt modelId="{37DB6E9F-253F-A24F-9B52-310650CA054C}" type="parTrans" cxnId="{15065A04-16D8-7645-80AF-206F9429FB89}">
      <dgm:prSet/>
      <dgm:spPr/>
      <dgm:t>
        <a:bodyPr/>
        <a:lstStyle/>
        <a:p>
          <a:endParaRPr lang="en-US"/>
        </a:p>
      </dgm:t>
    </dgm:pt>
    <dgm:pt modelId="{9661300C-9DD3-E146-9172-39BCA579F27A}" type="sibTrans" cxnId="{15065A04-16D8-7645-80AF-206F9429FB89}">
      <dgm:prSet/>
      <dgm:spPr/>
      <dgm:t>
        <a:bodyPr/>
        <a:lstStyle/>
        <a:p>
          <a:endParaRPr lang="en-US"/>
        </a:p>
      </dgm:t>
    </dgm:pt>
    <dgm:pt modelId="{34BA97CE-FEFA-3344-97DE-741A26A72951}">
      <dgm:prSet phldrT="[Text]"/>
      <dgm:spPr/>
      <dgm:t>
        <a:bodyPr/>
        <a:lstStyle/>
        <a:p>
          <a:r>
            <a:rPr lang="en-US" dirty="0"/>
            <a:t>36 weeks (age): Glucose Tolerance Test</a:t>
          </a:r>
        </a:p>
      </dgm:t>
    </dgm:pt>
    <dgm:pt modelId="{B5DD3645-7061-2E45-B141-7F2AF1343C8E}" type="parTrans" cxnId="{5996555A-FE52-094D-8604-AD720B6BEE32}">
      <dgm:prSet/>
      <dgm:spPr/>
      <dgm:t>
        <a:bodyPr/>
        <a:lstStyle/>
        <a:p>
          <a:endParaRPr lang="en-US"/>
        </a:p>
      </dgm:t>
    </dgm:pt>
    <dgm:pt modelId="{2C2C217B-8BC6-D44B-A6FF-1F04FD48BCD6}" type="sibTrans" cxnId="{5996555A-FE52-094D-8604-AD720B6BEE32}">
      <dgm:prSet/>
      <dgm:spPr/>
      <dgm:t>
        <a:bodyPr/>
        <a:lstStyle/>
        <a:p>
          <a:endParaRPr lang="en-US"/>
        </a:p>
      </dgm:t>
    </dgm:pt>
    <dgm:pt modelId="{5E020BC3-43AB-B246-9B7C-C88B847A0AD4}">
      <dgm:prSet phldrT="[Text]"/>
      <dgm:spPr/>
      <dgm:t>
        <a:bodyPr/>
        <a:lstStyle/>
        <a:p>
          <a:r>
            <a:rPr lang="en-US" dirty="0"/>
            <a:t>37 weeks (age): Metabolic Cages (CLAMS)</a:t>
          </a:r>
        </a:p>
      </dgm:t>
    </dgm:pt>
    <dgm:pt modelId="{1402219F-E18C-FB4D-A0D0-58B5AAD5283F}" type="parTrans" cxnId="{51DF6BA0-09C1-5B48-ACB0-E49EA0C3CC4F}">
      <dgm:prSet/>
      <dgm:spPr/>
      <dgm:t>
        <a:bodyPr/>
        <a:lstStyle/>
        <a:p>
          <a:endParaRPr lang="en-US"/>
        </a:p>
      </dgm:t>
    </dgm:pt>
    <dgm:pt modelId="{BF8B01CA-0A89-CF4B-B49A-C9DFE9F3CA5B}" type="sibTrans" cxnId="{51DF6BA0-09C1-5B48-ACB0-E49EA0C3CC4F}">
      <dgm:prSet/>
      <dgm:spPr/>
      <dgm:t>
        <a:bodyPr/>
        <a:lstStyle/>
        <a:p>
          <a:endParaRPr lang="en-US"/>
        </a:p>
      </dgm:t>
    </dgm:pt>
    <dgm:pt modelId="{101F0281-6223-E943-B6BA-E2DE3F3F5353}">
      <dgm:prSet phldrT="[Text]"/>
      <dgm:spPr/>
      <dgm:t>
        <a:bodyPr/>
        <a:lstStyle/>
        <a:p>
          <a:r>
            <a:rPr lang="en-US" dirty="0"/>
            <a:t>38 weeks (age): End diet, euthanize and harvest tissues </a:t>
          </a:r>
        </a:p>
      </dgm:t>
    </dgm:pt>
    <dgm:pt modelId="{4F956186-7D9C-9045-BF08-1DDB634191BF}" type="parTrans" cxnId="{EDC03839-8A2E-1B49-AB22-655C9D348EB1}">
      <dgm:prSet/>
      <dgm:spPr/>
      <dgm:t>
        <a:bodyPr/>
        <a:lstStyle/>
        <a:p>
          <a:endParaRPr lang="en-US"/>
        </a:p>
      </dgm:t>
    </dgm:pt>
    <dgm:pt modelId="{87459A69-C2EA-4241-AE26-C67B8DC70FC0}" type="sibTrans" cxnId="{EDC03839-8A2E-1B49-AB22-655C9D348EB1}">
      <dgm:prSet/>
      <dgm:spPr/>
      <dgm:t>
        <a:bodyPr/>
        <a:lstStyle/>
        <a:p>
          <a:endParaRPr lang="en-US"/>
        </a:p>
      </dgm:t>
    </dgm:pt>
    <dgm:pt modelId="{F2BE4941-A4E7-3D4F-B4CC-B68179DDAE06}">
      <dgm:prSet/>
      <dgm:spPr/>
      <dgm:t>
        <a:bodyPr/>
        <a:lstStyle/>
        <a:p>
          <a:r>
            <a:rPr lang="en-US" b="1" dirty="0">
              <a:latin typeface="Arial" panose="020B0604020202020204" pitchFamily="34" charset="0"/>
              <a:cs typeface="Arial" panose="020B0604020202020204" pitchFamily="34" charset="0"/>
            </a:rPr>
            <a:t>E(-1) </a:t>
          </a:r>
          <a:r>
            <a:rPr lang="en-US" dirty="0">
              <a:latin typeface="Arial" panose="020B0604020202020204" pitchFamily="34" charset="0"/>
              <a:cs typeface="Arial" panose="020B0604020202020204" pitchFamily="34" charset="0"/>
            </a:rPr>
            <a:t>Dams mated in proestrus.</a:t>
          </a:r>
        </a:p>
      </dgm:t>
    </dgm:pt>
    <dgm:pt modelId="{A1E0494A-EFAF-9D4C-8315-E6DF5101EC69}" type="parTrans" cxnId="{EB3CE63D-F83C-9649-AA28-3F01B9051DE3}">
      <dgm:prSet/>
      <dgm:spPr/>
      <dgm:t>
        <a:bodyPr/>
        <a:lstStyle/>
        <a:p>
          <a:endParaRPr lang="en-US"/>
        </a:p>
      </dgm:t>
    </dgm:pt>
    <dgm:pt modelId="{D3CCB223-A5C2-F847-93B7-A80D38488719}" type="sibTrans" cxnId="{EB3CE63D-F83C-9649-AA28-3F01B9051DE3}">
      <dgm:prSet/>
      <dgm:spPr/>
      <dgm:t>
        <a:bodyPr/>
        <a:lstStyle/>
        <a:p>
          <a:endParaRPr lang="en-US"/>
        </a:p>
      </dgm:t>
    </dgm:pt>
    <dgm:pt modelId="{12668DDF-3AAD-4549-8C84-3449BAEF1BC5}">
      <dgm:prSet/>
      <dgm:spPr/>
      <dgm:t>
        <a:bodyPr/>
        <a:lstStyle/>
        <a:p>
          <a:r>
            <a:rPr lang="en-US" b="1" dirty="0">
              <a:latin typeface="Arial" panose="020B0604020202020204" pitchFamily="34" charset="0"/>
              <a:cs typeface="Arial" panose="020B0604020202020204" pitchFamily="34" charset="0"/>
            </a:rPr>
            <a:t>E19 </a:t>
          </a:r>
          <a:r>
            <a:rPr lang="en-US" dirty="0">
              <a:latin typeface="Arial" panose="020B0604020202020204" pitchFamily="34" charset="0"/>
              <a:cs typeface="Arial" panose="020B0604020202020204" pitchFamily="34" charset="0"/>
            </a:rPr>
            <a:t>Pups born.</a:t>
          </a:r>
          <a:endParaRPr lang="en-US" dirty="0"/>
        </a:p>
      </dgm:t>
    </dgm:pt>
    <dgm:pt modelId="{FBC5101B-1F69-6646-B0A7-707A1E5D365F}" type="parTrans" cxnId="{C1E9E702-F317-5844-8497-AC0A948640FD}">
      <dgm:prSet/>
      <dgm:spPr/>
      <dgm:t>
        <a:bodyPr/>
        <a:lstStyle/>
        <a:p>
          <a:endParaRPr lang="en-US"/>
        </a:p>
      </dgm:t>
    </dgm:pt>
    <dgm:pt modelId="{9E4F909C-BDAD-CB45-B1F2-591B76FF4AEE}" type="sibTrans" cxnId="{C1E9E702-F317-5844-8497-AC0A948640FD}">
      <dgm:prSet/>
      <dgm:spPr/>
      <dgm:t>
        <a:bodyPr/>
        <a:lstStyle/>
        <a:p>
          <a:endParaRPr lang="en-US"/>
        </a:p>
      </dgm:t>
    </dgm:pt>
    <dgm:pt modelId="{C8A4D64D-9E89-4443-844F-AE0BAFD861DE}">
      <dgm:prSet/>
      <dgm:spPr/>
      <dgm:t>
        <a:bodyPr/>
        <a:lstStyle/>
        <a:p>
          <a:r>
            <a:rPr lang="en-US" b="1" dirty="0">
              <a:latin typeface="Arial" panose="020B0604020202020204" pitchFamily="34" charset="0"/>
              <a:cs typeface="Arial" panose="020B0604020202020204" pitchFamily="34" charset="0"/>
            </a:rPr>
            <a:t>E15 </a:t>
          </a:r>
          <a:r>
            <a:rPr lang="en-US" dirty="0">
              <a:latin typeface="Arial" panose="020B0604020202020204" pitchFamily="34" charset="0"/>
              <a:cs typeface="Arial" panose="020B0604020202020204" pitchFamily="34" charset="0"/>
            </a:rPr>
            <a:t>Start 30% caloric restriction pair fed to </a:t>
          </a:r>
          <a:r>
            <a:rPr lang="en-US" i="1" dirty="0">
              <a:latin typeface="Arial" panose="020B0604020202020204" pitchFamily="34" charset="0"/>
              <a:cs typeface="Arial" panose="020B0604020202020204" pitchFamily="34" charset="0"/>
            </a:rPr>
            <a:t>ad libitum </a:t>
          </a:r>
          <a:r>
            <a:rPr lang="en-US" dirty="0">
              <a:latin typeface="Arial" panose="020B0604020202020204" pitchFamily="34" charset="0"/>
              <a:cs typeface="Arial" panose="020B0604020202020204" pitchFamily="34" charset="0"/>
            </a:rPr>
            <a:t>fed</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dams.</a:t>
          </a:r>
          <a:endParaRPr lang="en-US" dirty="0"/>
        </a:p>
      </dgm:t>
    </dgm:pt>
    <dgm:pt modelId="{2B7D9246-2766-F340-BFE0-F318093E0CC1}" type="parTrans" cxnId="{3E4F9A6F-D4C6-8040-9533-DFC553685719}">
      <dgm:prSet/>
      <dgm:spPr/>
      <dgm:t>
        <a:bodyPr/>
        <a:lstStyle/>
        <a:p>
          <a:endParaRPr lang="en-US"/>
        </a:p>
      </dgm:t>
    </dgm:pt>
    <dgm:pt modelId="{7988A2FC-FB43-2847-9AE0-AE57588C87D0}" type="sibTrans" cxnId="{3E4F9A6F-D4C6-8040-9533-DFC553685719}">
      <dgm:prSet/>
      <dgm:spPr/>
      <dgm:t>
        <a:bodyPr/>
        <a:lstStyle/>
        <a:p>
          <a:endParaRPr lang="en-US"/>
        </a:p>
      </dgm:t>
    </dgm:pt>
    <dgm:pt modelId="{6B5AFED9-8192-2042-9C2F-099633299257}">
      <dgm:prSet/>
      <dgm:spPr/>
      <dgm:t>
        <a:bodyPr/>
        <a:lstStyle/>
        <a:p>
          <a:r>
            <a:rPr lang="en-US" b="1" dirty="0">
              <a:latin typeface="Arial" panose="020B0604020202020204" pitchFamily="34" charset="0"/>
              <a:cs typeface="Arial" panose="020B0604020202020204" pitchFamily="34" charset="0"/>
            </a:rPr>
            <a:t>E0:</a:t>
          </a:r>
          <a:r>
            <a:rPr lang="en-US" dirty="0">
              <a:latin typeface="Arial" panose="020B0604020202020204" pitchFamily="34" charset="0"/>
              <a:cs typeface="Arial" panose="020B0604020202020204" pitchFamily="34" charset="0"/>
            </a:rPr>
            <a:t> Vaginal plugs determined. </a:t>
          </a:r>
          <a:endParaRPr lang="en-US" dirty="0"/>
        </a:p>
      </dgm:t>
    </dgm:pt>
    <dgm:pt modelId="{9464F7C7-E61F-AA4E-9C1E-A3865299E61E}" type="parTrans" cxnId="{6EA83BD3-4B6F-1D49-A568-6775496FE15D}">
      <dgm:prSet/>
      <dgm:spPr/>
      <dgm:t>
        <a:bodyPr/>
        <a:lstStyle/>
        <a:p>
          <a:endParaRPr lang="en-US"/>
        </a:p>
      </dgm:t>
    </dgm:pt>
    <dgm:pt modelId="{AFADD4E2-BF8A-0049-9B6E-7A13F93CDCA4}" type="sibTrans" cxnId="{6EA83BD3-4B6F-1D49-A568-6775496FE15D}">
      <dgm:prSet/>
      <dgm:spPr/>
      <dgm:t>
        <a:bodyPr/>
        <a:lstStyle/>
        <a:p>
          <a:endParaRPr lang="en-US"/>
        </a:p>
      </dgm:t>
    </dgm:pt>
    <dgm:pt modelId="{B8B508C8-18EA-0340-A027-F6059FC0D8C5}" type="pres">
      <dgm:prSet presAssocID="{9A34439F-1DEF-064A-96F9-924FA521DD68}" presName="Name0" presStyleCnt="0">
        <dgm:presLayoutVars>
          <dgm:dir/>
          <dgm:resizeHandles val="exact"/>
        </dgm:presLayoutVars>
      </dgm:prSet>
      <dgm:spPr/>
    </dgm:pt>
    <dgm:pt modelId="{24AB0EE3-B678-0A43-8334-7475D246ED64}" type="pres">
      <dgm:prSet presAssocID="{F2BE4941-A4E7-3D4F-B4CC-B68179DDAE06}" presName="node" presStyleLbl="node1" presStyleIdx="0" presStyleCnt="9">
        <dgm:presLayoutVars>
          <dgm:bulletEnabled val="1"/>
        </dgm:presLayoutVars>
      </dgm:prSet>
      <dgm:spPr/>
    </dgm:pt>
    <dgm:pt modelId="{3162F2B4-C98E-E04D-9549-FC9F4B61D1E5}" type="pres">
      <dgm:prSet presAssocID="{D3CCB223-A5C2-F847-93B7-A80D38488719}" presName="sibTrans" presStyleLbl="sibTrans1D1" presStyleIdx="0" presStyleCnt="8"/>
      <dgm:spPr/>
    </dgm:pt>
    <dgm:pt modelId="{A29329EA-7C6A-BB40-B82A-2E66E4760FEF}" type="pres">
      <dgm:prSet presAssocID="{D3CCB223-A5C2-F847-93B7-A80D38488719}" presName="connectorText" presStyleLbl="sibTrans1D1" presStyleIdx="0" presStyleCnt="8"/>
      <dgm:spPr/>
    </dgm:pt>
    <dgm:pt modelId="{7D49791A-22EA-9D49-A220-D971A0CB27DE}" type="pres">
      <dgm:prSet presAssocID="{6B5AFED9-8192-2042-9C2F-099633299257}" presName="node" presStyleLbl="node1" presStyleIdx="1" presStyleCnt="9">
        <dgm:presLayoutVars>
          <dgm:bulletEnabled val="1"/>
        </dgm:presLayoutVars>
      </dgm:prSet>
      <dgm:spPr/>
    </dgm:pt>
    <dgm:pt modelId="{8404B662-C2F8-254B-8515-15F192BD0C0B}" type="pres">
      <dgm:prSet presAssocID="{AFADD4E2-BF8A-0049-9B6E-7A13F93CDCA4}" presName="sibTrans" presStyleLbl="sibTrans1D1" presStyleIdx="1" presStyleCnt="8"/>
      <dgm:spPr/>
    </dgm:pt>
    <dgm:pt modelId="{139119AB-87C0-B341-8E12-000E293695BD}" type="pres">
      <dgm:prSet presAssocID="{AFADD4E2-BF8A-0049-9B6E-7A13F93CDCA4}" presName="connectorText" presStyleLbl="sibTrans1D1" presStyleIdx="1" presStyleCnt="8"/>
      <dgm:spPr/>
    </dgm:pt>
    <dgm:pt modelId="{C37AB897-3E86-F74C-80B3-6AC43AB76E65}" type="pres">
      <dgm:prSet presAssocID="{C8A4D64D-9E89-4443-844F-AE0BAFD861DE}" presName="node" presStyleLbl="node1" presStyleIdx="2" presStyleCnt="9">
        <dgm:presLayoutVars>
          <dgm:bulletEnabled val="1"/>
        </dgm:presLayoutVars>
      </dgm:prSet>
      <dgm:spPr/>
    </dgm:pt>
    <dgm:pt modelId="{04B59E69-AE51-654D-B200-6C592349009D}" type="pres">
      <dgm:prSet presAssocID="{7988A2FC-FB43-2847-9AE0-AE57588C87D0}" presName="sibTrans" presStyleLbl="sibTrans1D1" presStyleIdx="2" presStyleCnt="8"/>
      <dgm:spPr/>
    </dgm:pt>
    <dgm:pt modelId="{19F0AD3B-BAC3-0D42-B39D-BA9E20B6AEFB}" type="pres">
      <dgm:prSet presAssocID="{7988A2FC-FB43-2847-9AE0-AE57588C87D0}" presName="connectorText" presStyleLbl="sibTrans1D1" presStyleIdx="2" presStyleCnt="8"/>
      <dgm:spPr/>
    </dgm:pt>
    <dgm:pt modelId="{38D32C50-0AE2-A243-BCA6-7E3EDC99D09A}" type="pres">
      <dgm:prSet presAssocID="{12668DDF-3AAD-4549-8C84-3449BAEF1BC5}" presName="node" presStyleLbl="node1" presStyleIdx="3" presStyleCnt="9">
        <dgm:presLayoutVars>
          <dgm:bulletEnabled val="1"/>
        </dgm:presLayoutVars>
      </dgm:prSet>
      <dgm:spPr/>
    </dgm:pt>
    <dgm:pt modelId="{69E29A91-2E14-7D4D-B64F-DEE1CDACE194}" type="pres">
      <dgm:prSet presAssocID="{9E4F909C-BDAD-CB45-B1F2-591B76FF4AEE}" presName="sibTrans" presStyleLbl="sibTrans1D1" presStyleIdx="3" presStyleCnt="8"/>
      <dgm:spPr/>
    </dgm:pt>
    <dgm:pt modelId="{39AC4322-C94E-7142-8579-A7FFED112002}" type="pres">
      <dgm:prSet presAssocID="{9E4F909C-BDAD-CB45-B1F2-591B76FF4AEE}" presName="connectorText" presStyleLbl="sibTrans1D1" presStyleIdx="3" presStyleCnt="8"/>
      <dgm:spPr/>
    </dgm:pt>
    <dgm:pt modelId="{76A43FD8-05F7-3C42-A040-5BDB3278CCB9}" type="pres">
      <dgm:prSet presAssocID="{F82EF3B3-D0A7-4740-A19B-262D430D73DC}" presName="node" presStyleLbl="node1" presStyleIdx="4" presStyleCnt="9">
        <dgm:presLayoutVars>
          <dgm:bulletEnabled val="1"/>
        </dgm:presLayoutVars>
      </dgm:prSet>
      <dgm:spPr/>
    </dgm:pt>
    <dgm:pt modelId="{FBFEB3DD-3835-3D49-AB51-DAAD90C27026}" type="pres">
      <dgm:prSet presAssocID="{DD0589A0-7D27-2B4F-BE3D-A90932FAB34D}" presName="sibTrans" presStyleLbl="sibTrans1D1" presStyleIdx="4" presStyleCnt="8"/>
      <dgm:spPr/>
    </dgm:pt>
    <dgm:pt modelId="{E723107D-5366-8248-8F2C-78A2F09A6C3A}" type="pres">
      <dgm:prSet presAssocID="{DD0589A0-7D27-2B4F-BE3D-A90932FAB34D}" presName="connectorText" presStyleLbl="sibTrans1D1" presStyleIdx="4" presStyleCnt="8"/>
      <dgm:spPr/>
    </dgm:pt>
    <dgm:pt modelId="{480DA069-83AA-574C-9DC1-5A1B4D2AD496}" type="pres">
      <dgm:prSet presAssocID="{376BA055-1BC1-5344-8291-989CE85AD931}" presName="node" presStyleLbl="node1" presStyleIdx="5" presStyleCnt="9">
        <dgm:presLayoutVars>
          <dgm:bulletEnabled val="1"/>
        </dgm:presLayoutVars>
      </dgm:prSet>
      <dgm:spPr/>
    </dgm:pt>
    <dgm:pt modelId="{4B2D5450-3600-ED44-946E-3EAE14FC2A63}" type="pres">
      <dgm:prSet presAssocID="{9661300C-9DD3-E146-9172-39BCA579F27A}" presName="sibTrans" presStyleLbl="sibTrans1D1" presStyleIdx="5" presStyleCnt="8"/>
      <dgm:spPr/>
    </dgm:pt>
    <dgm:pt modelId="{267DFCE7-E882-5941-B9E6-CEA95767779D}" type="pres">
      <dgm:prSet presAssocID="{9661300C-9DD3-E146-9172-39BCA579F27A}" presName="connectorText" presStyleLbl="sibTrans1D1" presStyleIdx="5" presStyleCnt="8"/>
      <dgm:spPr/>
    </dgm:pt>
    <dgm:pt modelId="{DEFC14B5-EA8F-6F43-8869-6705AA4A5C91}" type="pres">
      <dgm:prSet presAssocID="{34BA97CE-FEFA-3344-97DE-741A26A72951}" presName="node" presStyleLbl="node1" presStyleIdx="6" presStyleCnt="9">
        <dgm:presLayoutVars>
          <dgm:bulletEnabled val="1"/>
        </dgm:presLayoutVars>
      </dgm:prSet>
      <dgm:spPr/>
    </dgm:pt>
    <dgm:pt modelId="{8D98BEEC-659B-B045-961B-0C3C25CAA14A}" type="pres">
      <dgm:prSet presAssocID="{2C2C217B-8BC6-D44B-A6FF-1F04FD48BCD6}" presName="sibTrans" presStyleLbl="sibTrans1D1" presStyleIdx="6" presStyleCnt="8"/>
      <dgm:spPr/>
    </dgm:pt>
    <dgm:pt modelId="{B958BFF5-DBDD-5447-9DBB-4D3171AF2730}" type="pres">
      <dgm:prSet presAssocID="{2C2C217B-8BC6-D44B-A6FF-1F04FD48BCD6}" presName="connectorText" presStyleLbl="sibTrans1D1" presStyleIdx="6" presStyleCnt="8"/>
      <dgm:spPr/>
    </dgm:pt>
    <dgm:pt modelId="{E0D8E90E-76B3-CC4D-A792-57034A7452BE}" type="pres">
      <dgm:prSet presAssocID="{5E020BC3-43AB-B246-9B7C-C88B847A0AD4}" presName="node" presStyleLbl="node1" presStyleIdx="7" presStyleCnt="9">
        <dgm:presLayoutVars>
          <dgm:bulletEnabled val="1"/>
        </dgm:presLayoutVars>
      </dgm:prSet>
      <dgm:spPr/>
    </dgm:pt>
    <dgm:pt modelId="{3A211E34-26B9-B841-84FF-A46BD37C7DE1}" type="pres">
      <dgm:prSet presAssocID="{BF8B01CA-0A89-CF4B-B49A-C9DFE9F3CA5B}" presName="sibTrans" presStyleLbl="sibTrans1D1" presStyleIdx="7" presStyleCnt="8"/>
      <dgm:spPr/>
    </dgm:pt>
    <dgm:pt modelId="{A788CA4A-E020-9A43-8EB1-7FF556E266C1}" type="pres">
      <dgm:prSet presAssocID="{BF8B01CA-0A89-CF4B-B49A-C9DFE9F3CA5B}" presName="connectorText" presStyleLbl="sibTrans1D1" presStyleIdx="7" presStyleCnt="8"/>
      <dgm:spPr/>
    </dgm:pt>
    <dgm:pt modelId="{F3CAFE90-C2EB-9B4A-94A0-7BBF41B5C892}" type="pres">
      <dgm:prSet presAssocID="{101F0281-6223-E943-B6BA-E2DE3F3F5353}" presName="node" presStyleLbl="node1" presStyleIdx="8" presStyleCnt="9">
        <dgm:presLayoutVars>
          <dgm:bulletEnabled val="1"/>
        </dgm:presLayoutVars>
      </dgm:prSet>
      <dgm:spPr/>
    </dgm:pt>
  </dgm:ptLst>
  <dgm:cxnLst>
    <dgm:cxn modelId="{C1E9E702-F317-5844-8497-AC0A948640FD}" srcId="{9A34439F-1DEF-064A-96F9-924FA521DD68}" destId="{12668DDF-3AAD-4549-8C84-3449BAEF1BC5}" srcOrd="3" destOrd="0" parTransId="{FBC5101B-1F69-6646-B0A7-707A1E5D365F}" sibTransId="{9E4F909C-BDAD-CB45-B1F2-591B76FF4AEE}"/>
    <dgm:cxn modelId="{15065A04-16D8-7645-80AF-206F9429FB89}" srcId="{9A34439F-1DEF-064A-96F9-924FA521DD68}" destId="{376BA055-1BC1-5344-8291-989CE85AD931}" srcOrd="5" destOrd="0" parTransId="{37DB6E9F-253F-A24F-9B52-310650CA054C}" sibTransId="{9661300C-9DD3-E146-9172-39BCA579F27A}"/>
    <dgm:cxn modelId="{E3B09C20-E134-964B-9BC0-22397911CF79}" type="presOf" srcId="{7988A2FC-FB43-2847-9AE0-AE57588C87D0}" destId="{04B59E69-AE51-654D-B200-6C592349009D}" srcOrd="0" destOrd="0" presId="urn:microsoft.com/office/officeart/2016/7/layout/RepeatingBendingProcessNew"/>
    <dgm:cxn modelId="{46540130-84E4-2E45-91E8-A911AE13BF07}" type="presOf" srcId="{D3CCB223-A5C2-F847-93B7-A80D38488719}" destId="{3162F2B4-C98E-E04D-9549-FC9F4B61D1E5}" srcOrd="0" destOrd="0" presId="urn:microsoft.com/office/officeart/2016/7/layout/RepeatingBendingProcessNew"/>
    <dgm:cxn modelId="{4DA86D32-0AAB-6A4A-A87C-8D52D0795ECB}" type="presOf" srcId="{5E020BC3-43AB-B246-9B7C-C88B847A0AD4}" destId="{E0D8E90E-76B3-CC4D-A792-57034A7452BE}" srcOrd="0" destOrd="0" presId="urn:microsoft.com/office/officeart/2016/7/layout/RepeatingBendingProcessNew"/>
    <dgm:cxn modelId="{BE82E433-D8EA-B241-9F82-C4EB38E7C368}" type="presOf" srcId="{9661300C-9DD3-E146-9172-39BCA579F27A}" destId="{4B2D5450-3600-ED44-946E-3EAE14FC2A63}" srcOrd="0" destOrd="0" presId="urn:microsoft.com/office/officeart/2016/7/layout/RepeatingBendingProcessNew"/>
    <dgm:cxn modelId="{EDC03839-8A2E-1B49-AB22-655C9D348EB1}" srcId="{9A34439F-1DEF-064A-96F9-924FA521DD68}" destId="{101F0281-6223-E943-B6BA-E2DE3F3F5353}" srcOrd="8" destOrd="0" parTransId="{4F956186-7D9C-9045-BF08-1DDB634191BF}" sibTransId="{87459A69-C2EA-4241-AE26-C67B8DC70FC0}"/>
    <dgm:cxn modelId="{043F473C-3A07-E443-8042-CE9DFF5B0552}" type="presOf" srcId="{BF8B01CA-0A89-CF4B-B49A-C9DFE9F3CA5B}" destId="{A788CA4A-E020-9A43-8EB1-7FF556E266C1}" srcOrd="1" destOrd="0" presId="urn:microsoft.com/office/officeart/2016/7/layout/RepeatingBendingProcessNew"/>
    <dgm:cxn modelId="{EB3CE63D-F83C-9649-AA28-3F01B9051DE3}" srcId="{9A34439F-1DEF-064A-96F9-924FA521DD68}" destId="{F2BE4941-A4E7-3D4F-B4CC-B68179DDAE06}" srcOrd="0" destOrd="0" parTransId="{A1E0494A-EFAF-9D4C-8315-E6DF5101EC69}" sibTransId="{D3CCB223-A5C2-F847-93B7-A80D38488719}"/>
    <dgm:cxn modelId="{4AAD6F41-D239-4D41-B7D7-3566AFA7CE69}" type="presOf" srcId="{9E4F909C-BDAD-CB45-B1F2-591B76FF4AEE}" destId="{69E29A91-2E14-7D4D-B64F-DEE1CDACE194}" srcOrd="0" destOrd="0" presId="urn:microsoft.com/office/officeart/2016/7/layout/RepeatingBendingProcessNew"/>
    <dgm:cxn modelId="{6DFB7F43-E571-8E4E-BFE5-890CEA096733}" type="presOf" srcId="{101F0281-6223-E943-B6BA-E2DE3F3F5353}" destId="{F3CAFE90-C2EB-9B4A-94A0-7BBF41B5C892}" srcOrd="0" destOrd="0" presId="urn:microsoft.com/office/officeart/2016/7/layout/RepeatingBendingProcessNew"/>
    <dgm:cxn modelId="{5996555A-FE52-094D-8604-AD720B6BEE32}" srcId="{9A34439F-1DEF-064A-96F9-924FA521DD68}" destId="{34BA97CE-FEFA-3344-97DE-741A26A72951}" srcOrd="6" destOrd="0" parTransId="{B5DD3645-7061-2E45-B141-7F2AF1343C8E}" sibTransId="{2C2C217B-8BC6-D44B-A6FF-1F04FD48BCD6}"/>
    <dgm:cxn modelId="{5BE6F95B-17D5-C34E-9114-5181EBB09164}" type="presOf" srcId="{D3CCB223-A5C2-F847-93B7-A80D38488719}" destId="{A29329EA-7C6A-BB40-B82A-2E66E4760FEF}" srcOrd="1" destOrd="0" presId="urn:microsoft.com/office/officeart/2016/7/layout/RepeatingBendingProcessNew"/>
    <dgm:cxn modelId="{D29A4A62-D4F5-8F47-A8D5-D8FB98FBFA3C}" type="presOf" srcId="{F2BE4941-A4E7-3D4F-B4CC-B68179DDAE06}" destId="{24AB0EE3-B678-0A43-8334-7475D246ED64}" srcOrd="0" destOrd="0" presId="urn:microsoft.com/office/officeart/2016/7/layout/RepeatingBendingProcessNew"/>
    <dgm:cxn modelId="{E3112C69-C97D-AC4A-8011-46980D94271C}" type="presOf" srcId="{9661300C-9DD3-E146-9172-39BCA579F27A}" destId="{267DFCE7-E882-5941-B9E6-CEA95767779D}" srcOrd="1" destOrd="0" presId="urn:microsoft.com/office/officeart/2016/7/layout/RepeatingBendingProcessNew"/>
    <dgm:cxn modelId="{EA28456A-E20F-B146-A1D0-821430AF1B6F}" type="presOf" srcId="{DD0589A0-7D27-2B4F-BE3D-A90932FAB34D}" destId="{FBFEB3DD-3835-3D49-AB51-DAAD90C27026}" srcOrd="0" destOrd="0" presId="urn:microsoft.com/office/officeart/2016/7/layout/RepeatingBendingProcessNew"/>
    <dgm:cxn modelId="{5CB9F36A-9BEC-2D41-A650-7A792E6E9EA3}" type="presOf" srcId="{34BA97CE-FEFA-3344-97DE-741A26A72951}" destId="{DEFC14B5-EA8F-6F43-8869-6705AA4A5C91}" srcOrd="0" destOrd="0" presId="urn:microsoft.com/office/officeart/2016/7/layout/RepeatingBendingProcessNew"/>
    <dgm:cxn modelId="{8F1BE26D-6EE6-1846-9E39-693E9404AA76}" type="presOf" srcId="{9E4F909C-BDAD-CB45-B1F2-591B76FF4AEE}" destId="{39AC4322-C94E-7142-8579-A7FFED112002}" srcOrd="1" destOrd="0" presId="urn:microsoft.com/office/officeart/2016/7/layout/RepeatingBendingProcessNew"/>
    <dgm:cxn modelId="{3E4F9A6F-D4C6-8040-9533-DFC553685719}" srcId="{9A34439F-1DEF-064A-96F9-924FA521DD68}" destId="{C8A4D64D-9E89-4443-844F-AE0BAFD861DE}" srcOrd="2" destOrd="0" parTransId="{2B7D9246-2766-F340-BFE0-F318093E0CC1}" sibTransId="{7988A2FC-FB43-2847-9AE0-AE57588C87D0}"/>
    <dgm:cxn modelId="{106BD270-53A6-684E-B524-AD56E0C555A9}" srcId="{9A34439F-1DEF-064A-96F9-924FA521DD68}" destId="{F82EF3B3-D0A7-4740-A19B-262D430D73DC}" srcOrd="4" destOrd="0" parTransId="{45FD3BD9-6BC2-FD41-ADD3-0641FFD7C004}" sibTransId="{DD0589A0-7D27-2B4F-BE3D-A90932FAB34D}"/>
    <dgm:cxn modelId="{F4865F74-9279-9F4C-97D5-04324702D942}" type="presOf" srcId="{DD0589A0-7D27-2B4F-BE3D-A90932FAB34D}" destId="{E723107D-5366-8248-8F2C-78A2F09A6C3A}" srcOrd="1" destOrd="0" presId="urn:microsoft.com/office/officeart/2016/7/layout/RepeatingBendingProcessNew"/>
    <dgm:cxn modelId="{0FDCA19A-D2A6-DC4A-B8AE-D9687A32260B}" type="presOf" srcId="{AFADD4E2-BF8A-0049-9B6E-7A13F93CDCA4}" destId="{139119AB-87C0-B341-8E12-000E293695BD}" srcOrd="1" destOrd="0" presId="urn:microsoft.com/office/officeart/2016/7/layout/RepeatingBendingProcessNew"/>
    <dgm:cxn modelId="{FF8EDF9C-9612-E841-A76A-5F451CAA09FD}" type="presOf" srcId="{376BA055-1BC1-5344-8291-989CE85AD931}" destId="{480DA069-83AA-574C-9DC1-5A1B4D2AD496}" srcOrd="0" destOrd="0" presId="urn:microsoft.com/office/officeart/2016/7/layout/RepeatingBendingProcessNew"/>
    <dgm:cxn modelId="{51DF6BA0-09C1-5B48-ACB0-E49EA0C3CC4F}" srcId="{9A34439F-1DEF-064A-96F9-924FA521DD68}" destId="{5E020BC3-43AB-B246-9B7C-C88B847A0AD4}" srcOrd="7" destOrd="0" parTransId="{1402219F-E18C-FB4D-A0D0-58B5AAD5283F}" sibTransId="{BF8B01CA-0A89-CF4B-B49A-C9DFE9F3CA5B}"/>
    <dgm:cxn modelId="{1E1F9FBA-1E9E-E14D-B501-2929EFEC1F97}" type="presOf" srcId="{BF8B01CA-0A89-CF4B-B49A-C9DFE9F3CA5B}" destId="{3A211E34-26B9-B841-84FF-A46BD37C7DE1}" srcOrd="0" destOrd="0" presId="urn:microsoft.com/office/officeart/2016/7/layout/RepeatingBendingProcessNew"/>
    <dgm:cxn modelId="{83F543C2-2D77-2340-8429-EF5F20270F0C}" type="presOf" srcId="{7988A2FC-FB43-2847-9AE0-AE57588C87D0}" destId="{19F0AD3B-BAC3-0D42-B39D-BA9E20B6AEFB}" srcOrd="1" destOrd="0" presId="urn:microsoft.com/office/officeart/2016/7/layout/RepeatingBendingProcessNew"/>
    <dgm:cxn modelId="{8A8EE8C6-77BC-B046-9711-D9FC96BF2EFA}" type="presOf" srcId="{C8A4D64D-9E89-4443-844F-AE0BAFD861DE}" destId="{C37AB897-3E86-F74C-80B3-6AC43AB76E65}" srcOrd="0" destOrd="0" presId="urn:microsoft.com/office/officeart/2016/7/layout/RepeatingBendingProcessNew"/>
    <dgm:cxn modelId="{6EA83BD3-4B6F-1D49-A568-6775496FE15D}" srcId="{9A34439F-1DEF-064A-96F9-924FA521DD68}" destId="{6B5AFED9-8192-2042-9C2F-099633299257}" srcOrd="1" destOrd="0" parTransId="{9464F7C7-E61F-AA4E-9C1E-A3865299E61E}" sibTransId="{AFADD4E2-BF8A-0049-9B6E-7A13F93CDCA4}"/>
    <dgm:cxn modelId="{1AD5D2D9-CA4D-874B-A962-F231248BB479}" type="presOf" srcId="{2C2C217B-8BC6-D44B-A6FF-1F04FD48BCD6}" destId="{B958BFF5-DBDD-5447-9DBB-4D3171AF2730}" srcOrd="1" destOrd="0" presId="urn:microsoft.com/office/officeart/2016/7/layout/RepeatingBendingProcessNew"/>
    <dgm:cxn modelId="{25C26FDB-CD1B-A444-ADCF-497B2254A93C}" type="presOf" srcId="{F82EF3B3-D0A7-4740-A19B-262D430D73DC}" destId="{76A43FD8-05F7-3C42-A040-5BDB3278CCB9}" srcOrd="0" destOrd="0" presId="urn:microsoft.com/office/officeart/2016/7/layout/RepeatingBendingProcessNew"/>
    <dgm:cxn modelId="{23E4A5DB-E095-B748-86AD-B7EF54129459}" type="presOf" srcId="{AFADD4E2-BF8A-0049-9B6E-7A13F93CDCA4}" destId="{8404B662-C2F8-254B-8515-15F192BD0C0B}" srcOrd="0" destOrd="0" presId="urn:microsoft.com/office/officeart/2016/7/layout/RepeatingBendingProcessNew"/>
    <dgm:cxn modelId="{27C339DE-025C-9F44-B5C9-99BC7DE4E7EF}" type="presOf" srcId="{2C2C217B-8BC6-D44B-A6FF-1F04FD48BCD6}" destId="{8D98BEEC-659B-B045-961B-0C3C25CAA14A}" srcOrd="0" destOrd="0" presId="urn:microsoft.com/office/officeart/2016/7/layout/RepeatingBendingProcessNew"/>
    <dgm:cxn modelId="{74B660DF-808B-D840-A0EE-303A364AB4AA}" type="presOf" srcId="{6B5AFED9-8192-2042-9C2F-099633299257}" destId="{7D49791A-22EA-9D49-A220-D971A0CB27DE}" srcOrd="0" destOrd="0" presId="urn:microsoft.com/office/officeart/2016/7/layout/RepeatingBendingProcessNew"/>
    <dgm:cxn modelId="{08A74CE7-E674-8D41-BF5A-6F6C4052C39B}" type="presOf" srcId="{12668DDF-3AAD-4549-8C84-3449BAEF1BC5}" destId="{38D32C50-0AE2-A243-BCA6-7E3EDC99D09A}" srcOrd="0" destOrd="0" presId="urn:microsoft.com/office/officeart/2016/7/layout/RepeatingBendingProcessNew"/>
    <dgm:cxn modelId="{DE26C8F6-CF3D-0B4D-B90E-264CEC3F3DE4}" type="presOf" srcId="{9A34439F-1DEF-064A-96F9-924FA521DD68}" destId="{B8B508C8-18EA-0340-A027-F6059FC0D8C5}" srcOrd="0" destOrd="0" presId="urn:microsoft.com/office/officeart/2016/7/layout/RepeatingBendingProcessNew"/>
    <dgm:cxn modelId="{57BA5EB1-7FCD-2A48-A8A5-F8BBF075C63A}" type="presParOf" srcId="{B8B508C8-18EA-0340-A027-F6059FC0D8C5}" destId="{24AB0EE3-B678-0A43-8334-7475D246ED64}" srcOrd="0" destOrd="0" presId="urn:microsoft.com/office/officeart/2016/7/layout/RepeatingBendingProcessNew"/>
    <dgm:cxn modelId="{9EC5B05E-E878-114A-882B-E5EB6645EA6E}" type="presParOf" srcId="{B8B508C8-18EA-0340-A027-F6059FC0D8C5}" destId="{3162F2B4-C98E-E04D-9549-FC9F4B61D1E5}" srcOrd="1" destOrd="0" presId="urn:microsoft.com/office/officeart/2016/7/layout/RepeatingBendingProcessNew"/>
    <dgm:cxn modelId="{B8F3C8DF-346B-0A43-AAE8-27B5E11D09FC}" type="presParOf" srcId="{3162F2B4-C98E-E04D-9549-FC9F4B61D1E5}" destId="{A29329EA-7C6A-BB40-B82A-2E66E4760FEF}" srcOrd="0" destOrd="0" presId="urn:microsoft.com/office/officeart/2016/7/layout/RepeatingBendingProcessNew"/>
    <dgm:cxn modelId="{74C327CB-12DC-DB4E-9B42-03A8A4B9BD95}" type="presParOf" srcId="{B8B508C8-18EA-0340-A027-F6059FC0D8C5}" destId="{7D49791A-22EA-9D49-A220-D971A0CB27DE}" srcOrd="2" destOrd="0" presId="urn:microsoft.com/office/officeart/2016/7/layout/RepeatingBendingProcessNew"/>
    <dgm:cxn modelId="{B507A0DC-583A-BD4B-90EC-C16BE6722B8F}" type="presParOf" srcId="{B8B508C8-18EA-0340-A027-F6059FC0D8C5}" destId="{8404B662-C2F8-254B-8515-15F192BD0C0B}" srcOrd="3" destOrd="0" presId="urn:microsoft.com/office/officeart/2016/7/layout/RepeatingBendingProcessNew"/>
    <dgm:cxn modelId="{803DCF69-3B9F-734E-8C66-1607DF6293AE}" type="presParOf" srcId="{8404B662-C2F8-254B-8515-15F192BD0C0B}" destId="{139119AB-87C0-B341-8E12-000E293695BD}" srcOrd="0" destOrd="0" presId="urn:microsoft.com/office/officeart/2016/7/layout/RepeatingBendingProcessNew"/>
    <dgm:cxn modelId="{5F366C94-76BF-F848-B8B3-4B0B1B0A2AC3}" type="presParOf" srcId="{B8B508C8-18EA-0340-A027-F6059FC0D8C5}" destId="{C37AB897-3E86-F74C-80B3-6AC43AB76E65}" srcOrd="4" destOrd="0" presId="urn:microsoft.com/office/officeart/2016/7/layout/RepeatingBendingProcessNew"/>
    <dgm:cxn modelId="{4837F93A-6473-394C-8DD0-2360DCF55FF6}" type="presParOf" srcId="{B8B508C8-18EA-0340-A027-F6059FC0D8C5}" destId="{04B59E69-AE51-654D-B200-6C592349009D}" srcOrd="5" destOrd="0" presId="urn:microsoft.com/office/officeart/2016/7/layout/RepeatingBendingProcessNew"/>
    <dgm:cxn modelId="{A60C9A62-464A-8A42-A16D-A26AE049DB56}" type="presParOf" srcId="{04B59E69-AE51-654D-B200-6C592349009D}" destId="{19F0AD3B-BAC3-0D42-B39D-BA9E20B6AEFB}" srcOrd="0" destOrd="0" presId="urn:microsoft.com/office/officeart/2016/7/layout/RepeatingBendingProcessNew"/>
    <dgm:cxn modelId="{47D000D6-665E-AD4A-B708-C831751BFFE4}" type="presParOf" srcId="{B8B508C8-18EA-0340-A027-F6059FC0D8C5}" destId="{38D32C50-0AE2-A243-BCA6-7E3EDC99D09A}" srcOrd="6" destOrd="0" presId="urn:microsoft.com/office/officeart/2016/7/layout/RepeatingBendingProcessNew"/>
    <dgm:cxn modelId="{133F8DF1-BAC9-2340-A9CC-43F880B8B580}" type="presParOf" srcId="{B8B508C8-18EA-0340-A027-F6059FC0D8C5}" destId="{69E29A91-2E14-7D4D-B64F-DEE1CDACE194}" srcOrd="7" destOrd="0" presId="urn:microsoft.com/office/officeart/2016/7/layout/RepeatingBendingProcessNew"/>
    <dgm:cxn modelId="{1BFE9003-DB0E-D549-8841-39D44E30C794}" type="presParOf" srcId="{69E29A91-2E14-7D4D-B64F-DEE1CDACE194}" destId="{39AC4322-C94E-7142-8579-A7FFED112002}" srcOrd="0" destOrd="0" presId="urn:microsoft.com/office/officeart/2016/7/layout/RepeatingBendingProcessNew"/>
    <dgm:cxn modelId="{D5701BB7-B94B-1F45-9069-4B8F6006FB47}" type="presParOf" srcId="{B8B508C8-18EA-0340-A027-F6059FC0D8C5}" destId="{76A43FD8-05F7-3C42-A040-5BDB3278CCB9}" srcOrd="8" destOrd="0" presId="urn:microsoft.com/office/officeart/2016/7/layout/RepeatingBendingProcessNew"/>
    <dgm:cxn modelId="{4DED82A3-74F1-4847-9EE2-27B5D7765A91}" type="presParOf" srcId="{B8B508C8-18EA-0340-A027-F6059FC0D8C5}" destId="{FBFEB3DD-3835-3D49-AB51-DAAD90C27026}" srcOrd="9" destOrd="0" presId="urn:microsoft.com/office/officeart/2016/7/layout/RepeatingBendingProcessNew"/>
    <dgm:cxn modelId="{B573D3AB-ACED-0E4C-BE2D-2D3D23E80F0D}" type="presParOf" srcId="{FBFEB3DD-3835-3D49-AB51-DAAD90C27026}" destId="{E723107D-5366-8248-8F2C-78A2F09A6C3A}" srcOrd="0" destOrd="0" presId="urn:microsoft.com/office/officeart/2016/7/layout/RepeatingBendingProcessNew"/>
    <dgm:cxn modelId="{174149B0-4D20-1B41-91D8-6378598B0CE4}" type="presParOf" srcId="{B8B508C8-18EA-0340-A027-F6059FC0D8C5}" destId="{480DA069-83AA-574C-9DC1-5A1B4D2AD496}" srcOrd="10" destOrd="0" presId="urn:microsoft.com/office/officeart/2016/7/layout/RepeatingBendingProcessNew"/>
    <dgm:cxn modelId="{88E125B9-9DC6-7247-92B9-BF5927506176}" type="presParOf" srcId="{B8B508C8-18EA-0340-A027-F6059FC0D8C5}" destId="{4B2D5450-3600-ED44-946E-3EAE14FC2A63}" srcOrd="11" destOrd="0" presId="urn:microsoft.com/office/officeart/2016/7/layout/RepeatingBendingProcessNew"/>
    <dgm:cxn modelId="{6BE3E46D-DB36-914F-9E47-5A68A899D147}" type="presParOf" srcId="{4B2D5450-3600-ED44-946E-3EAE14FC2A63}" destId="{267DFCE7-E882-5941-B9E6-CEA95767779D}" srcOrd="0" destOrd="0" presId="urn:microsoft.com/office/officeart/2016/7/layout/RepeatingBendingProcessNew"/>
    <dgm:cxn modelId="{F8FE632D-0A9C-FD4A-BAEB-852007DE31EE}" type="presParOf" srcId="{B8B508C8-18EA-0340-A027-F6059FC0D8C5}" destId="{DEFC14B5-EA8F-6F43-8869-6705AA4A5C91}" srcOrd="12" destOrd="0" presId="urn:microsoft.com/office/officeart/2016/7/layout/RepeatingBendingProcessNew"/>
    <dgm:cxn modelId="{1A6265E7-42AF-7E41-B984-1EFCDF13BDE9}" type="presParOf" srcId="{B8B508C8-18EA-0340-A027-F6059FC0D8C5}" destId="{8D98BEEC-659B-B045-961B-0C3C25CAA14A}" srcOrd="13" destOrd="0" presId="urn:microsoft.com/office/officeart/2016/7/layout/RepeatingBendingProcessNew"/>
    <dgm:cxn modelId="{CE9B0EF7-F66D-9E46-8966-20314D708847}" type="presParOf" srcId="{8D98BEEC-659B-B045-961B-0C3C25CAA14A}" destId="{B958BFF5-DBDD-5447-9DBB-4D3171AF2730}" srcOrd="0" destOrd="0" presId="urn:microsoft.com/office/officeart/2016/7/layout/RepeatingBendingProcessNew"/>
    <dgm:cxn modelId="{3B3461AD-FDF2-534D-BE6A-5706685BF6DF}" type="presParOf" srcId="{B8B508C8-18EA-0340-A027-F6059FC0D8C5}" destId="{E0D8E90E-76B3-CC4D-A792-57034A7452BE}" srcOrd="14" destOrd="0" presId="urn:microsoft.com/office/officeart/2016/7/layout/RepeatingBendingProcessNew"/>
    <dgm:cxn modelId="{F473AF5A-13BD-7D43-960E-82413816BE82}" type="presParOf" srcId="{B8B508C8-18EA-0340-A027-F6059FC0D8C5}" destId="{3A211E34-26B9-B841-84FF-A46BD37C7DE1}" srcOrd="15" destOrd="0" presId="urn:microsoft.com/office/officeart/2016/7/layout/RepeatingBendingProcessNew"/>
    <dgm:cxn modelId="{033102DA-28CD-CD47-AA6A-678C1A118A7A}" type="presParOf" srcId="{3A211E34-26B9-B841-84FF-A46BD37C7DE1}" destId="{A788CA4A-E020-9A43-8EB1-7FF556E266C1}" srcOrd="0" destOrd="0" presId="urn:microsoft.com/office/officeart/2016/7/layout/RepeatingBendingProcessNew"/>
    <dgm:cxn modelId="{C7D6B9B4-60AB-3B4C-ACA8-E26844B3AE6D}" type="presParOf" srcId="{B8B508C8-18EA-0340-A027-F6059FC0D8C5}" destId="{F3CAFE90-C2EB-9B4A-94A0-7BBF41B5C892}"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93071-484D-2A49-9335-446DC95DC4FB}"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E0C49CE8-34DB-004C-A22C-60D19710C4DF}">
      <dgm:prSet phldrT="[Text]" custT="1"/>
      <dgm:spPr/>
      <dgm:t>
        <a:bodyPr/>
        <a:lstStyle/>
        <a:p>
          <a:r>
            <a:rPr lang="en-US" sz="1800" b="0" dirty="0"/>
            <a:t>CR30 Dams = 5</a:t>
          </a:r>
        </a:p>
      </dgm:t>
    </dgm:pt>
    <dgm:pt modelId="{42026B8D-7B3F-A44A-9609-71194B9FB527}" type="parTrans" cxnId="{059CCB43-6035-A340-8D59-22070E3BBBB1}">
      <dgm:prSet/>
      <dgm:spPr/>
      <dgm:t>
        <a:bodyPr/>
        <a:lstStyle/>
        <a:p>
          <a:endParaRPr lang="en-US" sz="1600" b="0"/>
        </a:p>
      </dgm:t>
    </dgm:pt>
    <dgm:pt modelId="{0D2CE0C5-E466-6D47-9ADA-CA9F6C445CDE}" type="sibTrans" cxnId="{059CCB43-6035-A340-8D59-22070E3BBBB1}">
      <dgm:prSet/>
      <dgm:spPr/>
      <dgm:t>
        <a:bodyPr/>
        <a:lstStyle/>
        <a:p>
          <a:endParaRPr lang="en-US" sz="1600" b="0"/>
        </a:p>
      </dgm:t>
    </dgm:pt>
    <dgm:pt modelId="{EC492937-001E-564E-BC50-3624D15A7341}">
      <dgm:prSet phldrT="[Text]" custT="1"/>
      <dgm:spPr/>
      <dgm:t>
        <a:bodyPr anchor="ctr" anchorCtr="0"/>
        <a:lstStyle/>
        <a:p>
          <a:pPr>
            <a:lnSpc>
              <a:spcPct val="100000"/>
            </a:lnSpc>
          </a:pPr>
          <a:r>
            <a:rPr lang="en-US" sz="1400" b="0" dirty="0"/>
            <a:t>Males CTRL = 6</a:t>
          </a:r>
        </a:p>
      </dgm:t>
    </dgm:pt>
    <dgm:pt modelId="{A9B83BEF-86A2-D741-92C5-F96178D8B94E}" type="parTrans" cxnId="{9D0C5425-52CA-7444-8B59-08BAF1EEE325}">
      <dgm:prSet/>
      <dgm:spPr/>
      <dgm:t>
        <a:bodyPr/>
        <a:lstStyle/>
        <a:p>
          <a:endParaRPr lang="en-US" sz="1600" b="0"/>
        </a:p>
      </dgm:t>
    </dgm:pt>
    <dgm:pt modelId="{ECC76BC9-65E0-F448-901A-0D29DB1B0B41}" type="sibTrans" cxnId="{9D0C5425-52CA-7444-8B59-08BAF1EEE325}">
      <dgm:prSet/>
      <dgm:spPr/>
      <dgm:t>
        <a:bodyPr/>
        <a:lstStyle/>
        <a:p>
          <a:endParaRPr lang="en-US" sz="1600" b="0"/>
        </a:p>
      </dgm:t>
    </dgm:pt>
    <dgm:pt modelId="{808B547D-57F1-964D-BC63-F1E3EA00CB43}">
      <dgm:prSet phldrT="[Text]" custT="1"/>
      <dgm:spPr/>
      <dgm:t>
        <a:bodyPr anchor="ctr" anchorCtr="0"/>
        <a:lstStyle/>
        <a:p>
          <a:pPr>
            <a:lnSpc>
              <a:spcPct val="100000"/>
            </a:lnSpc>
          </a:pPr>
          <a:r>
            <a:rPr lang="en-US" sz="1400" b="0" dirty="0"/>
            <a:t>Female CTRL = 9</a:t>
          </a:r>
        </a:p>
      </dgm:t>
    </dgm:pt>
    <dgm:pt modelId="{3AC9EAF2-CAEF-9248-ACFB-8EABB03464FE}" type="parTrans" cxnId="{A8DEFF49-F3AE-454C-A3D4-A5F7B61DAFFA}">
      <dgm:prSet/>
      <dgm:spPr/>
      <dgm:t>
        <a:bodyPr/>
        <a:lstStyle/>
        <a:p>
          <a:endParaRPr lang="en-US" sz="1600" b="0"/>
        </a:p>
      </dgm:t>
    </dgm:pt>
    <dgm:pt modelId="{0F9A76C1-D213-E04E-BE16-6E468CE134B2}" type="sibTrans" cxnId="{A8DEFF49-F3AE-454C-A3D4-A5F7B61DAFFA}">
      <dgm:prSet/>
      <dgm:spPr/>
      <dgm:t>
        <a:bodyPr/>
        <a:lstStyle/>
        <a:p>
          <a:endParaRPr lang="en-US" sz="1600" b="0"/>
        </a:p>
      </dgm:t>
    </dgm:pt>
    <dgm:pt modelId="{29D3FEF8-DC1A-3F40-9E47-32D5A41A539B}">
      <dgm:prSet phldrT="[Text]" custT="1"/>
      <dgm:spPr/>
      <dgm:t>
        <a:bodyPr/>
        <a:lstStyle/>
        <a:p>
          <a:r>
            <a:rPr lang="en-US" sz="1800" b="0" dirty="0"/>
            <a:t>Fed Dams = 5</a:t>
          </a:r>
        </a:p>
      </dgm:t>
    </dgm:pt>
    <dgm:pt modelId="{7E6E4EBE-03F1-F746-8F2E-0428577DE874}" type="parTrans" cxnId="{F6811E18-BAC9-654F-8C99-898FCF03F4D4}">
      <dgm:prSet/>
      <dgm:spPr/>
      <dgm:t>
        <a:bodyPr/>
        <a:lstStyle/>
        <a:p>
          <a:endParaRPr lang="en-US" sz="1600" b="0"/>
        </a:p>
      </dgm:t>
    </dgm:pt>
    <dgm:pt modelId="{E0704AA1-F8AC-3645-9F28-5FE0D165AD47}" type="sibTrans" cxnId="{F6811E18-BAC9-654F-8C99-898FCF03F4D4}">
      <dgm:prSet/>
      <dgm:spPr/>
      <dgm:t>
        <a:bodyPr/>
        <a:lstStyle/>
        <a:p>
          <a:endParaRPr lang="en-US" sz="1600" b="0"/>
        </a:p>
      </dgm:t>
    </dgm:pt>
    <dgm:pt modelId="{2BE02C53-42C0-384B-AEB1-D2DEB06F6121}">
      <dgm:prSet phldrT="[Text]" custT="1"/>
      <dgm:spPr/>
      <dgm:t>
        <a:bodyPr anchor="ctr" anchorCtr="0"/>
        <a:lstStyle/>
        <a:p>
          <a:pPr>
            <a:lnSpc>
              <a:spcPct val="100000"/>
            </a:lnSpc>
          </a:pPr>
          <a:r>
            <a:rPr lang="en-US" sz="1400" b="0" kern="1200">
              <a:latin typeface="Trebuchet MS" panose="020B0603020202020204"/>
              <a:ea typeface="+mn-ea"/>
              <a:cs typeface="+mn-cs"/>
            </a:rPr>
            <a:t>Males CTRL = 8</a:t>
          </a:r>
          <a:endParaRPr lang="en-US" sz="1400" b="0" kern="1200" dirty="0">
            <a:latin typeface="Trebuchet MS" panose="020B0603020202020204"/>
            <a:ea typeface="+mn-ea"/>
            <a:cs typeface="+mn-cs"/>
          </a:endParaRPr>
        </a:p>
      </dgm:t>
    </dgm:pt>
    <dgm:pt modelId="{AE2E1BA8-BCF0-C946-B94B-CC377BECDFA5}" type="parTrans" cxnId="{2B07C30E-5F32-F943-AE94-9274935812E1}">
      <dgm:prSet/>
      <dgm:spPr/>
      <dgm:t>
        <a:bodyPr/>
        <a:lstStyle/>
        <a:p>
          <a:endParaRPr lang="en-US" sz="1600" b="0"/>
        </a:p>
      </dgm:t>
    </dgm:pt>
    <dgm:pt modelId="{F39CFCDA-A464-254D-96FE-54D4D29FC2D8}" type="sibTrans" cxnId="{2B07C30E-5F32-F943-AE94-9274935812E1}">
      <dgm:prSet/>
      <dgm:spPr/>
      <dgm:t>
        <a:bodyPr/>
        <a:lstStyle/>
        <a:p>
          <a:endParaRPr lang="en-US" sz="1600" b="0"/>
        </a:p>
      </dgm:t>
    </dgm:pt>
    <dgm:pt modelId="{AF3BE09D-AABA-B247-93DF-08AF18AF7412}">
      <dgm:prSet phldrT="[Text]" custT="1"/>
      <dgm:spPr/>
      <dgm:t>
        <a:bodyPr anchor="ctr" anchorCtr="0"/>
        <a:lstStyle/>
        <a:p>
          <a:pPr>
            <a:lnSpc>
              <a:spcPct val="100000"/>
            </a:lnSpc>
          </a:pPr>
          <a:r>
            <a:rPr lang="en-US" sz="1400" b="0" kern="1200">
              <a:latin typeface="Trebuchet MS" panose="020B0603020202020204"/>
              <a:ea typeface="+mn-ea"/>
              <a:cs typeface="+mn-cs"/>
            </a:rPr>
            <a:t>Female CTRL = 11</a:t>
          </a:r>
          <a:endParaRPr lang="en-US" sz="1400" b="0" kern="1200" dirty="0">
            <a:latin typeface="Trebuchet MS" panose="020B0603020202020204"/>
            <a:ea typeface="+mn-ea"/>
            <a:cs typeface="+mn-cs"/>
          </a:endParaRPr>
        </a:p>
      </dgm:t>
    </dgm:pt>
    <dgm:pt modelId="{C388A2FB-3272-5B47-B1C5-FB94AA26C47B}" type="parTrans" cxnId="{0D93148A-6205-BD4F-BE1D-6C1308F0B22C}">
      <dgm:prSet/>
      <dgm:spPr/>
      <dgm:t>
        <a:bodyPr/>
        <a:lstStyle/>
        <a:p>
          <a:endParaRPr lang="en-US" sz="1600" b="0"/>
        </a:p>
      </dgm:t>
    </dgm:pt>
    <dgm:pt modelId="{7D6D8B70-DBB2-F448-A747-D53F5A3A5BDF}" type="sibTrans" cxnId="{0D93148A-6205-BD4F-BE1D-6C1308F0B22C}">
      <dgm:prSet/>
      <dgm:spPr/>
      <dgm:t>
        <a:bodyPr/>
        <a:lstStyle/>
        <a:p>
          <a:endParaRPr lang="en-US" sz="1600" b="0"/>
        </a:p>
      </dgm:t>
    </dgm:pt>
    <dgm:pt modelId="{2B07BA6F-238F-954D-A8D0-E717E5CDAC8E}">
      <dgm:prSet custT="1"/>
      <dgm:spPr/>
      <dgm:t>
        <a:bodyPr anchor="ctr" anchorCtr="0"/>
        <a:lstStyle/>
        <a:p>
          <a:pPr>
            <a:lnSpc>
              <a:spcPct val="100000"/>
            </a:lnSpc>
          </a:pPr>
          <a:r>
            <a:rPr lang="en-US" sz="1400" b="0" dirty="0"/>
            <a:t>Males HFD = 6</a:t>
          </a:r>
        </a:p>
      </dgm:t>
    </dgm:pt>
    <dgm:pt modelId="{3E72E89B-7F6C-4544-95FB-3A4962D3C738}" type="parTrans" cxnId="{0A313F8C-743C-9F4C-A30F-EEBE7D8AE4C6}">
      <dgm:prSet/>
      <dgm:spPr/>
      <dgm:t>
        <a:bodyPr/>
        <a:lstStyle/>
        <a:p>
          <a:endParaRPr lang="en-US" sz="1600" b="0"/>
        </a:p>
      </dgm:t>
    </dgm:pt>
    <dgm:pt modelId="{B1FFBA3D-D521-7F4A-8F85-A99C53D6BFF9}" type="sibTrans" cxnId="{0A313F8C-743C-9F4C-A30F-EEBE7D8AE4C6}">
      <dgm:prSet/>
      <dgm:spPr/>
      <dgm:t>
        <a:bodyPr/>
        <a:lstStyle/>
        <a:p>
          <a:endParaRPr lang="en-US" sz="1600" b="0"/>
        </a:p>
      </dgm:t>
    </dgm:pt>
    <dgm:pt modelId="{9D930A5F-ED76-4D4F-8E5F-38D7D31F59F9}">
      <dgm:prSet phldrT="[Text]" custT="1"/>
      <dgm:spPr/>
      <dgm:t>
        <a:bodyPr anchor="ctr" anchorCtr="0"/>
        <a:lstStyle/>
        <a:p>
          <a:pPr>
            <a:lnSpc>
              <a:spcPct val="100000"/>
            </a:lnSpc>
          </a:pPr>
          <a:r>
            <a:rPr lang="en-US" sz="1400" b="0" dirty="0"/>
            <a:t>Female HFD = 9 </a:t>
          </a:r>
        </a:p>
      </dgm:t>
    </dgm:pt>
    <dgm:pt modelId="{1F484095-67E5-B547-95BB-429CADD3C693}" type="parTrans" cxnId="{BB114F4C-0173-B34A-BAA7-43236755EB51}">
      <dgm:prSet/>
      <dgm:spPr/>
      <dgm:t>
        <a:bodyPr/>
        <a:lstStyle/>
        <a:p>
          <a:endParaRPr lang="en-US" sz="1600" b="0"/>
        </a:p>
      </dgm:t>
    </dgm:pt>
    <dgm:pt modelId="{1DCCD5E1-410F-7848-B6DD-30CE52758BC9}" type="sibTrans" cxnId="{BB114F4C-0173-B34A-BAA7-43236755EB51}">
      <dgm:prSet/>
      <dgm:spPr/>
      <dgm:t>
        <a:bodyPr/>
        <a:lstStyle/>
        <a:p>
          <a:endParaRPr lang="en-US" sz="1600" b="0"/>
        </a:p>
      </dgm:t>
    </dgm:pt>
    <dgm:pt modelId="{77492045-84AE-5D46-912F-332A2855F21E}">
      <dgm:prSet phldrT="[Text]" custT="1"/>
      <dgm:spPr/>
      <dgm:t>
        <a:bodyPr anchor="ctr" anchorCtr="0"/>
        <a:lstStyle/>
        <a:p>
          <a:pPr>
            <a:lnSpc>
              <a:spcPct val="100000"/>
            </a:lnSpc>
          </a:pPr>
          <a:r>
            <a:rPr lang="en-US" sz="1400" b="0" kern="1200">
              <a:latin typeface="Trebuchet MS" panose="020B0603020202020204"/>
              <a:ea typeface="+mn-ea"/>
              <a:cs typeface="+mn-cs"/>
            </a:rPr>
            <a:t>Males HFD = 9</a:t>
          </a:r>
          <a:endParaRPr lang="en-US" sz="1400" b="0" kern="1200" dirty="0">
            <a:latin typeface="Trebuchet MS" panose="020B0603020202020204"/>
            <a:ea typeface="+mn-ea"/>
            <a:cs typeface="+mn-cs"/>
          </a:endParaRPr>
        </a:p>
      </dgm:t>
    </dgm:pt>
    <dgm:pt modelId="{76E2E677-FA7A-1243-9CA5-2EFB389D6D68}" type="parTrans" cxnId="{46A7B6C5-1A4D-0243-A566-997ED921696C}">
      <dgm:prSet/>
      <dgm:spPr/>
      <dgm:t>
        <a:bodyPr/>
        <a:lstStyle/>
        <a:p>
          <a:endParaRPr lang="en-US" sz="1600" b="0"/>
        </a:p>
      </dgm:t>
    </dgm:pt>
    <dgm:pt modelId="{6E448009-3677-9543-9121-771F08DFBA8A}" type="sibTrans" cxnId="{46A7B6C5-1A4D-0243-A566-997ED921696C}">
      <dgm:prSet/>
      <dgm:spPr/>
      <dgm:t>
        <a:bodyPr/>
        <a:lstStyle/>
        <a:p>
          <a:endParaRPr lang="en-US" sz="1600" b="0"/>
        </a:p>
      </dgm:t>
    </dgm:pt>
    <dgm:pt modelId="{3694BBB5-DFC9-A742-8043-69FC3386F09F}">
      <dgm:prSet phldrT="[Text]" custT="1"/>
      <dgm:spPr/>
      <dgm:t>
        <a:bodyPr anchor="ctr" anchorCtr="0"/>
        <a:lstStyle/>
        <a:p>
          <a:pPr>
            <a:lnSpc>
              <a:spcPct val="100000"/>
            </a:lnSpc>
          </a:pPr>
          <a:r>
            <a:rPr lang="en-US" sz="1400" b="0" kern="1200">
              <a:latin typeface="Trebuchet MS" panose="020B0603020202020204"/>
              <a:ea typeface="+mn-ea"/>
              <a:cs typeface="+mn-cs"/>
            </a:rPr>
            <a:t>Female HFD = 11</a:t>
          </a:r>
          <a:endParaRPr lang="en-US" sz="1400" b="0" kern="1200" dirty="0">
            <a:latin typeface="Trebuchet MS" panose="020B0603020202020204"/>
            <a:ea typeface="+mn-ea"/>
            <a:cs typeface="+mn-cs"/>
          </a:endParaRPr>
        </a:p>
      </dgm:t>
    </dgm:pt>
    <dgm:pt modelId="{9BAA03A8-2D63-C346-816D-424F84A9A803}" type="parTrans" cxnId="{F2CD31BE-0CC1-6945-A460-F72052A38B78}">
      <dgm:prSet/>
      <dgm:spPr/>
      <dgm:t>
        <a:bodyPr/>
        <a:lstStyle/>
        <a:p>
          <a:endParaRPr lang="en-US" sz="1600" b="0"/>
        </a:p>
      </dgm:t>
    </dgm:pt>
    <dgm:pt modelId="{6B060206-B067-9F42-9D1D-30CD9BA54069}" type="sibTrans" cxnId="{F2CD31BE-0CC1-6945-A460-F72052A38B78}">
      <dgm:prSet/>
      <dgm:spPr/>
      <dgm:t>
        <a:bodyPr/>
        <a:lstStyle/>
        <a:p>
          <a:endParaRPr lang="en-US" sz="1600" b="0"/>
        </a:p>
      </dgm:t>
    </dgm:pt>
    <dgm:pt modelId="{B8B30BA9-4F27-8347-A8D3-10F50FE54BC9}" type="pres">
      <dgm:prSet presAssocID="{72593071-484D-2A49-9335-446DC95DC4FB}" presName="Name0" presStyleCnt="0">
        <dgm:presLayoutVars>
          <dgm:dir/>
          <dgm:animLvl val="lvl"/>
          <dgm:resizeHandles val="exact"/>
        </dgm:presLayoutVars>
      </dgm:prSet>
      <dgm:spPr/>
    </dgm:pt>
    <dgm:pt modelId="{DB542D2B-6EBB-BE45-889F-C2CF87B39929}" type="pres">
      <dgm:prSet presAssocID="{E0C49CE8-34DB-004C-A22C-60D19710C4DF}" presName="composite" presStyleCnt="0"/>
      <dgm:spPr/>
    </dgm:pt>
    <dgm:pt modelId="{AE3CE7F3-030B-7247-B1F9-0B8DEC2C2BAA}" type="pres">
      <dgm:prSet presAssocID="{E0C49CE8-34DB-004C-A22C-60D19710C4DF}" presName="parTx" presStyleLbl="alignNode1" presStyleIdx="0" presStyleCnt="2" custScaleY="98411">
        <dgm:presLayoutVars>
          <dgm:chMax val="0"/>
          <dgm:chPref val="0"/>
          <dgm:bulletEnabled val="1"/>
        </dgm:presLayoutVars>
      </dgm:prSet>
      <dgm:spPr/>
    </dgm:pt>
    <dgm:pt modelId="{08C9B978-4F83-024F-AA71-887CD0E0AB86}" type="pres">
      <dgm:prSet presAssocID="{E0C49CE8-34DB-004C-A22C-60D19710C4DF}" presName="desTx" presStyleLbl="alignAccFollowNode1" presStyleIdx="0" presStyleCnt="2">
        <dgm:presLayoutVars>
          <dgm:bulletEnabled val="1"/>
        </dgm:presLayoutVars>
      </dgm:prSet>
      <dgm:spPr/>
    </dgm:pt>
    <dgm:pt modelId="{D2FD86A1-B8CE-1B4E-929B-1DA685ABC2FD}" type="pres">
      <dgm:prSet presAssocID="{0D2CE0C5-E466-6D47-9ADA-CA9F6C445CDE}" presName="space" presStyleCnt="0"/>
      <dgm:spPr/>
    </dgm:pt>
    <dgm:pt modelId="{11B44336-CE06-B84E-B62E-ECB026F8EDEB}" type="pres">
      <dgm:prSet presAssocID="{29D3FEF8-DC1A-3F40-9E47-32D5A41A539B}" presName="composite" presStyleCnt="0"/>
      <dgm:spPr/>
    </dgm:pt>
    <dgm:pt modelId="{6F2CE538-3834-DC48-803F-8675006AD357}" type="pres">
      <dgm:prSet presAssocID="{29D3FEF8-DC1A-3F40-9E47-32D5A41A539B}" presName="parTx" presStyleLbl="alignNode1" presStyleIdx="1" presStyleCnt="2">
        <dgm:presLayoutVars>
          <dgm:chMax val="0"/>
          <dgm:chPref val="0"/>
          <dgm:bulletEnabled val="1"/>
        </dgm:presLayoutVars>
      </dgm:prSet>
      <dgm:spPr/>
    </dgm:pt>
    <dgm:pt modelId="{A0C4295E-4893-7246-8989-B26EEA5A5DBC}" type="pres">
      <dgm:prSet presAssocID="{29D3FEF8-DC1A-3F40-9E47-32D5A41A539B}" presName="desTx" presStyleLbl="alignAccFollowNode1" presStyleIdx="1" presStyleCnt="2">
        <dgm:presLayoutVars>
          <dgm:bulletEnabled val="1"/>
        </dgm:presLayoutVars>
      </dgm:prSet>
      <dgm:spPr/>
    </dgm:pt>
  </dgm:ptLst>
  <dgm:cxnLst>
    <dgm:cxn modelId="{1F6A4A07-606C-1C4C-A985-FC2DF1B7D527}" type="presOf" srcId="{9D930A5F-ED76-4D4F-8E5F-38D7D31F59F9}" destId="{08C9B978-4F83-024F-AA71-887CD0E0AB86}" srcOrd="0" destOrd="3" presId="urn:microsoft.com/office/officeart/2005/8/layout/hList1"/>
    <dgm:cxn modelId="{2B07C30E-5F32-F943-AE94-9274935812E1}" srcId="{29D3FEF8-DC1A-3F40-9E47-32D5A41A539B}" destId="{2BE02C53-42C0-384B-AEB1-D2DEB06F6121}" srcOrd="0" destOrd="0" parTransId="{AE2E1BA8-BCF0-C946-B94B-CC377BECDFA5}" sibTransId="{F39CFCDA-A464-254D-96FE-54D4D29FC2D8}"/>
    <dgm:cxn modelId="{F6811E18-BAC9-654F-8C99-898FCF03F4D4}" srcId="{72593071-484D-2A49-9335-446DC95DC4FB}" destId="{29D3FEF8-DC1A-3F40-9E47-32D5A41A539B}" srcOrd="1" destOrd="0" parTransId="{7E6E4EBE-03F1-F746-8F2E-0428577DE874}" sibTransId="{E0704AA1-F8AC-3645-9F28-5FE0D165AD47}"/>
    <dgm:cxn modelId="{14C1BC19-CCDC-AA42-A98E-772D85E1B2C3}" type="presOf" srcId="{72593071-484D-2A49-9335-446DC95DC4FB}" destId="{B8B30BA9-4F27-8347-A8D3-10F50FE54BC9}" srcOrd="0" destOrd="0" presId="urn:microsoft.com/office/officeart/2005/8/layout/hList1"/>
    <dgm:cxn modelId="{9D0C5425-52CA-7444-8B59-08BAF1EEE325}" srcId="{E0C49CE8-34DB-004C-A22C-60D19710C4DF}" destId="{EC492937-001E-564E-BC50-3624D15A7341}" srcOrd="0" destOrd="0" parTransId="{A9B83BEF-86A2-D741-92C5-F96178D8B94E}" sibTransId="{ECC76BC9-65E0-F448-901A-0D29DB1B0B41}"/>
    <dgm:cxn modelId="{059CCB43-6035-A340-8D59-22070E3BBBB1}" srcId="{72593071-484D-2A49-9335-446DC95DC4FB}" destId="{E0C49CE8-34DB-004C-A22C-60D19710C4DF}" srcOrd="0" destOrd="0" parTransId="{42026B8D-7B3F-A44A-9609-71194B9FB527}" sibTransId="{0D2CE0C5-E466-6D47-9ADA-CA9F6C445CDE}"/>
    <dgm:cxn modelId="{87025F46-9ED5-AD48-BA71-E4CF092A57DC}" type="presOf" srcId="{AF3BE09D-AABA-B247-93DF-08AF18AF7412}" destId="{A0C4295E-4893-7246-8989-B26EEA5A5DBC}" srcOrd="0" destOrd="2" presId="urn:microsoft.com/office/officeart/2005/8/layout/hList1"/>
    <dgm:cxn modelId="{A8DEFF49-F3AE-454C-A3D4-A5F7B61DAFFA}" srcId="{E0C49CE8-34DB-004C-A22C-60D19710C4DF}" destId="{808B547D-57F1-964D-BC63-F1E3EA00CB43}" srcOrd="2" destOrd="0" parTransId="{3AC9EAF2-CAEF-9248-ACFB-8EABB03464FE}" sibTransId="{0F9A76C1-D213-E04E-BE16-6E468CE134B2}"/>
    <dgm:cxn modelId="{BB114F4C-0173-B34A-BAA7-43236755EB51}" srcId="{E0C49CE8-34DB-004C-A22C-60D19710C4DF}" destId="{9D930A5F-ED76-4D4F-8E5F-38D7D31F59F9}" srcOrd="3" destOrd="0" parTransId="{1F484095-67E5-B547-95BB-429CADD3C693}" sibTransId="{1DCCD5E1-410F-7848-B6DD-30CE52758BC9}"/>
    <dgm:cxn modelId="{F7188F57-8730-DD4B-9C57-F37B2D08B735}" type="presOf" srcId="{2BE02C53-42C0-384B-AEB1-D2DEB06F6121}" destId="{A0C4295E-4893-7246-8989-B26EEA5A5DBC}" srcOrd="0" destOrd="0" presId="urn:microsoft.com/office/officeart/2005/8/layout/hList1"/>
    <dgm:cxn modelId="{83F63566-29E9-F443-A5BC-8AA104E0EB5E}" type="presOf" srcId="{2B07BA6F-238F-954D-A8D0-E717E5CDAC8E}" destId="{08C9B978-4F83-024F-AA71-887CD0E0AB86}" srcOrd="0" destOrd="1" presId="urn:microsoft.com/office/officeart/2005/8/layout/hList1"/>
    <dgm:cxn modelId="{6371A87E-9154-B44F-87F2-510C3C3F52DA}" type="presOf" srcId="{3694BBB5-DFC9-A742-8043-69FC3386F09F}" destId="{A0C4295E-4893-7246-8989-B26EEA5A5DBC}" srcOrd="0" destOrd="3" presId="urn:microsoft.com/office/officeart/2005/8/layout/hList1"/>
    <dgm:cxn modelId="{0D93148A-6205-BD4F-BE1D-6C1308F0B22C}" srcId="{29D3FEF8-DC1A-3F40-9E47-32D5A41A539B}" destId="{AF3BE09D-AABA-B247-93DF-08AF18AF7412}" srcOrd="2" destOrd="0" parTransId="{C388A2FB-3272-5B47-B1C5-FB94AA26C47B}" sibTransId="{7D6D8B70-DBB2-F448-A747-D53F5A3A5BDF}"/>
    <dgm:cxn modelId="{0A313F8C-743C-9F4C-A30F-EEBE7D8AE4C6}" srcId="{E0C49CE8-34DB-004C-A22C-60D19710C4DF}" destId="{2B07BA6F-238F-954D-A8D0-E717E5CDAC8E}" srcOrd="1" destOrd="0" parTransId="{3E72E89B-7F6C-4544-95FB-3A4962D3C738}" sibTransId="{B1FFBA3D-D521-7F4A-8F85-A99C53D6BFF9}"/>
    <dgm:cxn modelId="{356BAAA6-0EDA-5748-807B-909CD74933AE}" type="presOf" srcId="{29D3FEF8-DC1A-3F40-9E47-32D5A41A539B}" destId="{6F2CE538-3834-DC48-803F-8675006AD357}" srcOrd="0" destOrd="0" presId="urn:microsoft.com/office/officeart/2005/8/layout/hList1"/>
    <dgm:cxn modelId="{7C4258B1-8279-384F-B30F-0CB5F7EF2E8E}" type="presOf" srcId="{77492045-84AE-5D46-912F-332A2855F21E}" destId="{A0C4295E-4893-7246-8989-B26EEA5A5DBC}" srcOrd="0" destOrd="1" presId="urn:microsoft.com/office/officeart/2005/8/layout/hList1"/>
    <dgm:cxn modelId="{29C71CB6-55E9-914C-84F4-AB1093B0B737}" type="presOf" srcId="{EC492937-001E-564E-BC50-3624D15A7341}" destId="{08C9B978-4F83-024F-AA71-887CD0E0AB86}" srcOrd="0" destOrd="0" presId="urn:microsoft.com/office/officeart/2005/8/layout/hList1"/>
    <dgm:cxn modelId="{7AB241B8-4F0F-9341-98F3-972F0886630C}" type="presOf" srcId="{808B547D-57F1-964D-BC63-F1E3EA00CB43}" destId="{08C9B978-4F83-024F-AA71-887CD0E0AB86}" srcOrd="0" destOrd="2" presId="urn:microsoft.com/office/officeart/2005/8/layout/hList1"/>
    <dgm:cxn modelId="{F2CD31BE-0CC1-6945-A460-F72052A38B78}" srcId="{29D3FEF8-DC1A-3F40-9E47-32D5A41A539B}" destId="{3694BBB5-DFC9-A742-8043-69FC3386F09F}" srcOrd="3" destOrd="0" parTransId="{9BAA03A8-2D63-C346-816D-424F84A9A803}" sibTransId="{6B060206-B067-9F42-9D1D-30CD9BA54069}"/>
    <dgm:cxn modelId="{0E28E9C3-C0DF-D84D-8C27-3C2061C74E6A}" type="presOf" srcId="{E0C49CE8-34DB-004C-A22C-60D19710C4DF}" destId="{AE3CE7F3-030B-7247-B1F9-0B8DEC2C2BAA}" srcOrd="0" destOrd="0" presId="urn:microsoft.com/office/officeart/2005/8/layout/hList1"/>
    <dgm:cxn modelId="{46A7B6C5-1A4D-0243-A566-997ED921696C}" srcId="{29D3FEF8-DC1A-3F40-9E47-32D5A41A539B}" destId="{77492045-84AE-5D46-912F-332A2855F21E}" srcOrd="1" destOrd="0" parTransId="{76E2E677-FA7A-1243-9CA5-2EFB389D6D68}" sibTransId="{6E448009-3677-9543-9121-771F08DFBA8A}"/>
    <dgm:cxn modelId="{5CCD8784-C04C-C242-8C46-ACDAC9BF7762}" type="presParOf" srcId="{B8B30BA9-4F27-8347-A8D3-10F50FE54BC9}" destId="{DB542D2B-6EBB-BE45-889F-C2CF87B39929}" srcOrd="0" destOrd="0" presId="urn:microsoft.com/office/officeart/2005/8/layout/hList1"/>
    <dgm:cxn modelId="{27A31077-437F-D342-B221-32DD1CD7A1B3}" type="presParOf" srcId="{DB542D2B-6EBB-BE45-889F-C2CF87B39929}" destId="{AE3CE7F3-030B-7247-B1F9-0B8DEC2C2BAA}" srcOrd="0" destOrd="0" presId="urn:microsoft.com/office/officeart/2005/8/layout/hList1"/>
    <dgm:cxn modelId="{FE684F03-FCC4-BB4D-AA08-4B861DD0C308}" type="presParOf" srcId="{DB542D2B-6EBB-BE45-889F-C2CF87B39929}" destId="{08C9B978-4F83-024F-AA71-887CD0E0AB86}" srcOrd="1" destOrd="0" presId="urn:microsoft.com/office/officeart/2005/8/layout/hList1"/>
    <dgm:cxn modelId="{27F51916-93BB-204B-BA50-6CA39390560B}" type="presParOf" srcId="{B8B30BA9-4F27-8347-A8D3-10F50FE54BC9}" destId="{D2FD86A1-B8CE-1B4E-929B-1DA685ABC2FD}" srcOrd="1" destOrd="0" presId="urn:microsoft.com/office/officeart/2005/8/layout/hList1"/>
    <dgm:cxn modelId="{49743FFB-E1FF-4545-BC68-3A382786BA51}" type="presParOf" srcId="{B8B30BA9-4F27-8347-A8D3-10F50FE54BC9}" destId="{11B44336-CE06-B84E-B62E-ECB026F8EDEB}" srcOrd="2" destOrd="0" presId="urn:microsoft.com/office/officeart/2005/8/layout/hList1"/>
    <dgm:cxn modelId="{CBEE2D3B-0D77-444D-AC78-F88BE1D2A17F}" type="presParOf" srcId="{11B44336-CE06-B84E-B62E-ECB026F8EDEB}" destId="{6F2CE538-3834-DC48-803F-8675006AD357}" srcOrd="0" destOrd="0" presId="urn:microsoft.com/office/officeart/2005/8/layout/hList1"/>
    <dgm:cxn modelId="{E1EE4D5A-0B51-4F41-B7CD-86F131881BE6}" type="presParOf" srcId="{11B44336-CE06-B84E-B62E-ECB026F8EDEB}" destId="{A0C4295E-4893-7246-8989-B26EEA5A5DBC}"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535EA-BEF7-426A-A55F-D5F50C1C69C5}">
      <dsp:nvSpPr>
        <dsp:cNvPr id="0" name=""/>
        <dsp:cNvSpPr/>
      </dsp:nvSpPr>
      <dsp:spPr>
        <a:xfrm>
          <a:off x="1570000" y="55536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662858-4F01-4C4E-B08A-7DAFF6061055}">
      <dsp:nvSpPr>
        <dsp:cNvPr id="0" name=""/>
        <dsp:cNvSpPr/>
      </dsp:nvSpPr>
      <dsp:spPr>
        <a:xfrm>
          <a:off x="382000" y="2516262"/>
          <a:ext cx="4320000" cy="9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We will be focusing on altering </a:t>
          </a:r>
          <a:r>
            <a:rPr lang="en-US" sz="1600" b="1" kern="1200" dirty="0"/>
            <a:t>leptin</a:t>
          </a:r>
          <a:r>
            <a:rPr lang="en-US" sz="1600" kern="1200" dirty="0"/>
            <a:t> itself and understanding its affects on pituitary development and metabolic function</a:t>
          </a:r>
        </a:p>
      </dsp:txBody>
      <dsp:txXfrm>
        <a:off x="382000" y="2516262"/>
        <a:ext cx="4320000" cy="996591"/>
      </dsp:txXfrm>
    </dsp:sp>
    <dsp:sp modelId="{DED6EF77-352C-4A3B-AACE-E9059581887C}">
      <dsp:nvSpPr>
        <dsp:cNvPr id="0" name=""/>
        <dsp:cNvSpPr/>
      </dsp:nvSpPr>
      <dsp:spPr>
        <a:xfrm>
          <a:off x="6646000" y="555363"/>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DDB4B8-9FD6-4FBF-AB88-5D1D79A39FD6}">
      <dsp:nvSpPr>
        <dsp:cNvPr id="0" name=""/>
        <dsp:cNvSpPr/>
      </dsp:nvSpPr>
      <dsp:spPr>
        <a:xfrm>
          <a:off x="5458000" y="2516262"/>
          <a:ext cx="4320000" cy="9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Hypothesis</a:t>
          </a:r>
          <a:r>
            <a:rPr lang="en-US" sz="1600" kern="1200" dirty="0"/>
            <a:t>: A 30% maternal undernutrition in FVB mice will blunt the neonatal leptin surge and will alter MSI target expression in neonates that will persist in the adult offspring. </a:t>
          </a:r>
        </a:p>
      </dsp:txBody>
      <dsp:txXfrm>
        <a:off x="5458000" y="2516262"/>
        <a:ext cx="4320000" cy="996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2F2B4-C98E-E04D-9549-FC9F4B61D1E5}">
      <dsp:nvSpPr>
        <dsp:cNvPr id="0" name=""/>
        <dsp:cNvSpPr/>
      </dsp:nvSpPr>
      <dsp:spPr>
        <a:xfrm>
          <a:off x="1840913" y="593106"/>
          <a:ext cx="391610" cy="91440"/>
        </a:xfrm>
        <a:custGeom>
          <a:avLst/>
          <a:gdLst/>
          <a:ahLst/>
          <a:cxnLst/>
          <a:rect l="0" t="0" r="0" b="0"/>
          <a:pathLst>
            <a:path>
              <a:moveTo>
                <a:pt x="0" y="45720"/>
              </a:moveTo>
              <a:lnTo>
                <a:pt x="391610"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26163" y="636715"/>
        <a:ext cx="21110" cy="4222"/>
      </dsp:txXfrm>
    </dsp:sp>
    <dsp:sp modelId="{24AB0EE3-B678-0A43-8334-7475D246ED64}">
      <dsp:nvSpPr>
        <dsp:cNvPr id="0" name=""/>
        <dsp:cNvSpPr/>
      </dsp:nvSpPr>
      <dsp:spPr>
        <a:xfrm>
          <a:off x="7013" y="88116"/>
          <a:ext cx="1835699" cy="110141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E(-1) </a:t>
          </a:r>
          <a:r>
            <a:rPr lang="en-US" sz="1600" kern="1200" dirty="0">
              <a:latin typeface="Arial" panose="020B0604020202020204" pitchFamily="34" charset="0"/>
              <a:cs typeface="Arial" panose="020B0604020202020204" pitchFamily="34" charset="0"/>
            </a:rPr>
            <a:t>Dams mated in proestrus.</a:t>
          </a:r>
        </a:p>
      </dsp:txBody>
      <dsp:txXfrm>
        <a:off x="7013" y="88116"/>
        <a:ext cx="1835699" cy="1101419"/>
      </dsp:txXfrm>
    </dsp:sp>
    <dsp:sp modelId="{8404B662-C2F8-254B-8515-15F192BD0C0B}">
      <dsp:nvSpPr>
        <dsp:cNvPr id="0" name=""/>
        <dsp:cNvSpPr/>
      </dsp:nvSpPr>
      <dsp:spPr>
        <a:xfrm>
          <a:off x="4098824" y="593106"/>
          <a:ext cx="391610" cy="91440"/>
        </a:xfrm>
        <a:custGeom>
          <a:avLst/>
          <a:gdLst/>
          <a:ahLst/>
          <a:cxnLst/>
          <a:rect l="0" t="0" r="0" b="0"/>
          <a:pathLst>
            <a:path>
              <a:moveTo>
                <a:pt x="0" y="45720"/>
              </a:moveTo>
              <a:lnTo>
                <a:pt x="391610" y="45720"/>
              </a:lnTo>
            </a:path>
          </a:pathLst>
        </a:custGeom>
        <a:noFill/>
        <a:ln w="9525" cap="flat" cmpd="sng" algn="ctr">
          <a:solidFill>
            <a:schemeClr val="accent3">
              <a:hueOff val="1607181"/>
              <a:satOff val="-2411"/>
              <a:lumOff val="-39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84074" y="636715"/>
        <a:ext cx="21110" cy="4222"/>
      </dsp:txXfrm>
    </dsp:sp>
    <dsp:sp modelId="{7D49791A-22EA-9D49-A220-D971A0CB27DE}">
      <dsp:nvSpPr>
        <dsp:cNvPr id="0" name=""/>
        <dsp:cNvSpPr/>
      </dsp:nvSpPr>
      <dsp:spPr>
        <a:xfrm>
          <a:off x="2264924" y="88116"/>
          <a:ext cx="1835699" cy="1101419"/>
        </a:xfrm>
        <a:prstGeom prst="rect">
          <a:avLst/>
        </a:prstGeom>
        <a:solidFill>
          <a:schemeClr val="accent3">
            <a:hueOff val="1406283"/>
            <a:satOff val="-211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E0:</a:t>
          </a:r>
          <a:r>
            <a:rPr lang="en-US" sz="1600" kern="1200" dirty="0">
              <a:latin typeface="Arial" panose="020B0604020202020204" pitchFamily="34" charset="0"/>
              <a:cs typeface="Arial" panose="020B0604020202020204" pitchFamily="34" charset="0"/>
            </a:rPr>
            <a:t> Vaginal plugs determined. </a:t>
          </a:r>
          <a:endParaRPr lang="en-US" sz="1600" kern="1200" dirty="0"/>
        </a:p>
      </dsp:txBody>
      <dsp:txXfrm>
        <a:off x="2264924" y="88116"/>
        <a:ext cx="1835699" cy="1101419"/>
      </dsp:txXfrm>
    </dsp:sp>
    <dsp:sp modelId="{04B59E69-AE51-654D-B200-6C592349009D}">
      <dsp:nvSpPr>
        <dsp:cNvPr id="0" name=""/>
        <dsp:cNvSpPr/>
      </dsp:nvSpPr>
      <dsp:spPr>
        <a:xfrm>
          <a:off x="6356734" y="593106"/>
          <a:ext cx="391610" cy="91440"/>
        </a:xfrm>
        <a:custGeom>
          <a:avLst/>
          <a:gdLst/>
          <a:ahLst/>
          <a:cxnLst/>
          <a:rect l="0" t="0" r="0" b="0"/>
          <a:pathLst>
            <a:path>
              <a:moveTo>
                <a:pt x="0" y="45720"/>
              </a:moveTo>
              <a:lnTo>
                <a:pt x="391610" y="45720"/>
              </a:lnTo>
            </a:path>
          </a:pathLst>
        </a:custGeom>
        <a:noFill/>
        <a:ln w="9525" cap="flat" cmpd="sng" algn="ctr">
          <a:solidFill>
            <a:schemeClr val="accent3">
              <a:hueOff val="3214361"/>
              <a:satOff val="-4823"/>
              <a:lumOff val="-7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41985" y="636715"/>
        <a:ext cx="21110" cy="4222"/>
      </dsp:txXfrm>
    </dsp:sp>
    <dsp:sp modelId="{C37AB897-3E86-F74C-80B3-6AC43AB76E65}">
      <dsp:nvSpPr>
        <dsp:cNvPr id="0" name=""/>
        <dsp:cNvSpPr/>
      </dsp:nvSpPr>
      <dsp:spPr>
        <a:xfrm>
          <a:off x="4522835" y="88116"/>
          <a:ext cx="1835699" cy="1101419"/>
        </a:xfrm>
        <a:prstGeom prst="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E15 </a:t>
          </a:r>
          <a:r>
            <a:rPr lang="en-US" sz="1600" kern="1200" dirty="0">
              <a:latin typeface="Arial" panose="020B0604020202020204" pitchFamily="34" charset="0"/>
              <a:cs typeface="Arial" panose="020B0604020202020204" pitchFamily="34" charset="0"/>
            </a:rPr>
            <a:t>Start 30% caloric restriction pair fed to </a:t>
          </a:r>
          <a:r>
            <a:rPr lang="en-US" sz="1600" i="1" kern="1200" dirty="0">
              <a:latin typeface="Arial" panose="020B0604020202020204" pitchFamily="34" charset="0"/>
              <a:cs typeface="Arial" panose="020B0604020202020204" pitchFamily="34" charset="0"/>
            </a:rPr>
            <a:t>ad libitum </a:t>
          </a:r>
          <a:r>
            <a:rPr lang="en-US" sz="1600" kern="1200" dirty="0">
              <a:latin typeface="Arial" panose="020B0604020202020204" pitchFamily="34" charset="0"/>
              <a:cs typeface="Arial" panose="020B0604020202020204" pitchFamily="34" charset="0"/>
            </a:rPr>
            <a:t>fed</a:t>
          </a:r>
          <a:r>
            <a:rPr lang="en-US" sz="1600" i="1"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dams.</a:t>
          </a:r>
          <a:endParaRPr lang="en-US" sz="1600" kern="1200" dirty="0"/>
        </a:p>
      </dsp:txBody>
      <dsp:txXfrm>
        <a:off x="4522835" y="88116"/>
        <a:ext cx="1835699" cy="1101419"/>
      </dsp:txXfrm>
    </dsp:sp>
    <dsp:sp modelId="{69E29A91-2E14-7D4D-B64F-DEE1CDACE194}">
      <dsp:nvSpPr>
        <dsp:cNvPr id="0" name=""/>
        <dsp:cNvSpPr/>
      </dsp:nvSpPr>
      <dsp:spPr>
        <a:xfrm>
          <a:off x="8614645" y="593106"/>
          <a:ext cx="391610" cy="91440"/>
        </a:xfrm>
        <a:custGeom>
          <a:avLst/>
          <a:gdLst/>
          <a:ahLst/>
          <a:cxnLst/>
          <a:rect l="0" t="0" r="0" b="0"/>
          <a:pathLst>
            <a:path>
              <a:moveTo>
                <a:pt x="0" y="45720"/>
              </a:moveTo>
              <a:lnTo>
                <a:pt x="391610" y="45720"/>
              </a:lnTo>
            </a:path>
          </a:pathLst>
        </a:custGeom>
        <a:noFill/>
        <a:ln w="9525" cap="flat" cmpd="sng" algn="ctr">
          <a:solidFill>
            <a:schemeClr val="accent3">
              <a:hueOff val="4821541"/>
              <a:satOff val="-7234"/>
              <a:lumOff val="-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99895" y="636715"/>
        <a:ext cx="21110" cy="4222"/>
      </dsp:txXfrm>
    </dsp:sp>
    <dsp:sp modelId="{38D32C50-0AE2-A243-BCA6-7E3EDC99D09A}">
      <dsp:nvSpPr>
        <dsp:cNvPr id="0" name=""/>
        <dsp:cNvSpPr/>
      </dsp:nvSpPr>
      <dsp:spPr>
        <a:xfrm>
          <a:off x="6780745" y="88116"/>
          <a:ext cx="1835699" cy="1101419"/>
        </a:xfrm>
        <a:prstGeom prst="rect">
          <a:avLst/>
        </a:prstGeom>
        <a:solidFill>
          <a:schemeClr val="accent3">
            <a:hueOff val="4218849"/>
            <a:satOff val="-6330"/>
            <a:lumOff val="-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E19 </a:t>
          </a:r>
          <a:r>
            <a:rPr lang="en-US" sz="1600" kern="1200" dirty="0">
              <a:latin typeface="Arial" panose="020B0604020202020204" pitchFamily="34" charset="0"/>
              <a:cs typeface="Arial" panose="020B0604020202020204" pitchFamily="34" charset="0"/>
            </a:rPr>
            <a:t>Pups born.</a:t>
          </a:r>
          <a:endParaRPr lang="en-US" sz="1600" kern="1200" dirty="0"/>
        </a:p>
      </dsp:txBody>
      <dsp:txXfrm>
        <a:off x="6780745" y="88116"/>
        <a:ext cx="1835699" cy="1101419"/>
      </dsp:txXfrm>
    </dsp:sp>
    <dsp:sp modelId="{FBFEB3DD-3835-3D49-AB51-DAAD90C27026}">
      <dsp:nvSpPr>
        <dsp:cNvPr id="0" name=""/>
        <dsp:cNvSpPr/>
      </dsp:nvSpPr>
      <dsp:spPr>
        <a:xfrm>
          <a:off x="924863" y="1187736"/>
          <a:ext cx="9031643" cy="391610"/>
        </a:xfrm>
        <a:custGeom>
          <a:avLst/>
          <a:gdLst/>
          <a:ahLst/>
          <a:cxnLst/>
          <a:rect l="0" t="0" r="0" b="0"/>
          <a:pathLst>
            <a:path>
              <a:moveTo>
                <a:pt x="9031643" y="0"/>
              </a:moveTo>
              <a:lnTo>
                <a:pt x="9031643" y="212905"/>
              </a:lnTo>
              <a:lnTo>
                <a:pt x="0" y="212905"/>
              </a:lnTo>
              <a:lnTo>
                <a:pt x="0" y="391610"/>
              </a:lnTo>
            </a:path>
          </a:pathLst>
        </a:custGeom>
        <a:noFill/>
        <a:ln w="9525" cap="flat" cmpd="sng" algn="ctr">
          <a:solidFill>
            <a:schemeClr val="accent3">
              <a:hueOff val="6428722"/>
              <a:satOff val="-9646"/>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4647" y="1381430"/>
        <a:ext cx="452075" cy="4222"/>
      </dsp:txXfrm>
    </dsp:sp>
    <dsp:sp modelId="{76A43FD8-05F7-3C42-A040-5BDB3278CCB9}">
      <dsp:nvSpPr>
        <dsp:cNvPr id="0" name=""/>
        <dsp:cNvSpPr/>
      </dsp:nvSpPr>
      <dsp:spPr>
        <a:xfrm>
          <a:off x="9038656" y="88116"/>
          <a:ext cx="1835699" cy="1101419"/>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b="1" kern="1200" dirty="0"/>
            <a:t>PND21: </a:t>
          </a:r>
          <a:r>
            <a:rPr lang="en-US" sz="1600" kern="1200" dirty="0"/>
            <a:t>Pups are weaned and grouped by sex. </a:t>
          </a:r>
        </a:p>
      </dsp:txBody>
      <dsp:txXfrm>
        <a:off x="9038656" y="88116"/>
        <a:ext cx="1835699" cy="1101419"/>
      </dsp:txXfrm>
    </dsp:sp>
    <dsp:sp modelId="{4B2D5450-3600-ED44-946E-3EAE14FC2A63}">
      <dsp:nvSpPr>
        <dsp:cNvPr id="0" name=""/>
        <dsp:cNvSpPr/>
      </dsp:nvSpPr>
      <dsp:spPr>
        <a:xfrm>
          <a:off x="1840913" y="2116737"/>
          <a:ext cx="391610" cy="91440"/>
        </a:xfrm>
        <a:custGeom>
          <a:avLst/>
          <a:gdLst/>
          <a:ahLst/>
          <a:cxnLst/>
          <a:rect l="0" t="0" r="0" b="0"/>
          <a:pathLst>
            <a:path>
              <a:moveTo>
                <a:pt x="0" y="45720"/>
              </a:moveTo>
              <a:lnTo>
                <a:pt x="391610" y="45720"/>
              </a:lnTo>
            </a:path>
          </a:pathLst>
        </a:custGeom>
        <a:noFill/>
        <a:ln w="9525" cap="flat" cmpd="sng" algn="ctr">
          <a:solidFill>
            <a:schemeClr val="accent3">
              <a:hueOff val="8035903"/>
              <a:satOff val="-12057"/>
              <a:lumOff val="-196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26163" y="2160346"/>
        <a:ext cx="21110" cy="4222"/>
      </dsp:txXfrm>
    </dsp:sp>
    <dsp:sp modelId="{480DA069-83AA-574C-9DC1-5A1B4D2AD496}">
      <dsp:nvSpPr>
        <dsp:cNvPr id="0" name=""/>
        <dsp:cNvSpPr/>
      </dsp:nvSpPr>
      <dsp:spPr>
        <a:xfrm>
          <a:off x="7013" y="1611747"/>
          <a:ext cx="1835699" cy="1101419"/>
        </a:xfrm>
        <a:prstGeom prst="rect">
          <a:avLst/>
        </a:prstGeom>
        <a:solidFill>
          <a:schemeClr val="accent3">
            <a:hueOff val="7031415"/>
            <a:satOff val="-10550"/>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kern="1200" dirty="0"/>
            <a:t>9 weeks (age): Pups Start 60% HFD or 10% HFD and continue for 26 </a:t>
          </a:r>
          <a:r>
            <a:rPr lang="en-US" sz="1600" kern="1200" dirty="0" err="1"/>
            <a:t>wks</a:t>
          </a:r>
          <a:endParaRPr lang="en-US" sz="1600" kern="1200" dirty="0"/>
        </a:p>
      </dsp:txBody>
      <dsp:txXfrm>
        <a:off x="7013" y="1611747"/>
        <a:ext cx="1835699" cy="1101419"/>
      </dsp:txXfrm>
    </dsp:sp>
    <dsp:sp modelId="{8D98BEEC-659B-B045-961B-0C3C25CAA14A}">
      <dsp:nvSpPr>
        <dsp:cNvPr id="0" name=""/>
        <dsp:cNvSpPr/>
      </dsp:nvSpPr>
      <dsp:spPr>
        <a:xfrm>
          <a:off x="4098824" y="2116737"/>
          <a:ext cx="391610" cy="91440"/>
        </a:xfrm>
        <a:custGeom>
          <a:avLst/>
          <a:gdLst/>
          <a:ahLst/>
          <a:cxnLst/>
          <a:rect l="0" t="0" r="0" b="0"/>
          <a:pathLst>
            <a:path>
              <a:moveTo>
                <a:pt x="0" y="45720"/>
              </a:moveTo>
              <a:lnTo>
                <a:pt x="391610" y="45720"/>
              </a:lnTo>
            </a:path>
          </a:pathLst>
        </a:custGeom>
        <a:noFill/>
        <a:ln w="9525" cap="flat" cmpd="sng" algn="ctr">
          <a:solidFill>
            <a:schemeClr val="accent3">
              <a:hueOff val="9643083"/>
              <a:satOff val="-14469"/>
              <a:lumOff val="-2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84074" y="2160346"/>
        <a:ext cx="21110" cy="4222"/>
      </dsp:txXfrm>
    </dsp:sp>
    <dsp:sp modelId="{DEFC14B5-EA8F-6F43-8869-6705AA4A5C91}">
      <dsp:nvSpPr>
        <dsp:cNvPr id="0" name=""/>
        <dsp:cNvSpPr/>
      </dsp:nvSpPr>
      <dsp:spPr>
        <a:xfrm>
          <a:off x="2264924" y="1611747"/>
          <a:ext cx="1835699" cy="1101419"/>
        </a:xfrm>
        <a:prstGeom prst="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kern="1200" dirty="0"/>
            <a:t>36 weeks (age): Glucose Tolerance Test</a:t>
          </a:r>
        </a:p>
      </dsp:txBody>
      <dsp:txXfrm>
        <a:off x="2264924" y="1611747"/>
        <a:ext cx="1835699" cy="1101419"/>
      </dsp:txXfrm>
    </dsp:sp>
    <dsp:sp modelId="{3A211E34-26B9-B841-84FF-A46BD37C7DE1}">
      <dsp:nvSpPr>
        <dsp:cNvPr id="0" name=""/>
        <dsp:cNvSpPr/>
      </dsp:nvSpPr>
      <dsp:spPr>
        <a:xfrm>
          <a:off x="6356734" y="2116737"/>
          <a:ext cx="391610" cy="91440"/>
        </a:xfrm>
        <a:custGeom>
          <a:avLst/>
          <a:gdLst/>
          <a:ahLst/>
          <a:cxnLst/>
          <a:rect l="0" t="0" r="0" b="0"/>
          <a:pathLst>
            <a:path>
              <a:moveTo>
                <a:pt x="0" y="45720"/>
              </a:moveTo>
              <a:lnTo>
                <a:pt x="391610" y="45720"/>
              </a:lnTo>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41985" y="2160346"/>
        <a:ext cx="21110" cy="4222"/>
      </dsp:txXfrm>
    </dsp:sp>
    <dsp:sp modelId="{E0D8E90E-76B3-CC4D-A792-57034A7452BE}">
      <dsp:nvSpPr>
        <dsp:cNvPr id="0" name=""/>
        <dsp:cNvSpPr/>
      </dsp:nvSpPr>
      <dsp:spPr>
        <a:xfrm>
          <a:off x="4522835" y="1611747"/>
          <a:ext cx="1835699" cy="1101419"/>
        </a:xfrm>
        <a:prstGeom prst="rect">
          <a:avLst/>
        </a:prstGeom>
        <a:solidFill>
          <a:schemeClr val="accent3">
            <a:hueOff val="9843981"/>
            <a:satOff val="-14770"/>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kern="1200" dirty="0"/>
            <a:t>37 weeks (age): Metabolic Cages (CLAMS)</a:t>
          </a:r>
        </a:p>
      </dsp:txBody>
      <dsp:txXfrm>
        <a:off x="4522835" y="1611747"/>
        <a:ext cx="1835699" cy="1101419"/>
      </dsp:txXfrm>
    </dsp:sp>
    <dsp:sp modelId="{F3CAFE90-C2EB-9B4A-94A0-7BBF41B5C892}">
      <dsp:nvSpPr>
        <dsp:cNvPr id="0" name=""/>
        <dsp:cNvSpPr/>
      </dsp:nvSpPr>
      <dsp:spPr>
        <a:xfrm>
          <a:off x="6780745" y="1611747"/>
          <a:ext cx="1835699" cy="1101419"/>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19" rIns="89951" bIns="94419" numCol="1" spcCol="1270" anchor="ctr" anchorCtr="0">
          <a:noAutofit/>
        </a:bodyPr>
        <a:lstStyle/>
        <a:p>
          <a:pPr marL="0" lvl="0" indent="0" algn="ctr" defTabSz="711200">
            <a:lnSpc>
              <a:spcPct val="90000"/>
            </a:lnSpc>
            <a:spcBef>
              <a:spcPct val="0"/>
            </a:spcBef>
            <a:spcAft>
              <a:spcPct val="35000"/>
            </a:spcAft>
            <a:buNone/>
          </a:pPr>
          <a:r>
            <a:rPr lang="en-US" sz="1600" kern="1200" dirty="0"/>
            <a:t>38 weeks (age): End diet, euthanize and harvest tissues </a:t>
          </a:r>
        </a:p>
      </dsp:txBody>
      <dsp:txXfrm>
        <a:off x="6780745" y="1611747"/>
        <a:ext cx="1835699" cy="11014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CE7F3-030B-7247-B1F9-0B8DEC2C2BAA}">
      <dsp:nvSpPr>
        <dsp:cNvPr id="0" name=""/>
        <dsp:cNvSpPr/>
      </dsp:nvSpPr>
      <dsp:spPr>
        <a:xfrm>
          <a:off x="2828" y="-2737"/>
          <a:ext cx="1753573" cy="34413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dirty="0"/>
            <a:t>CR30 Dams = 5</a:t>
          </a:r>
        </a:p>
      </dsp:txBody>
      <dsp:txXfrm>
        <a:off x="2828" y="-2737"/>
        <a:ext cx="1753573" cy="344130"/>
      </dsp:txXfrm>
    </dsp:sp>
    <dsp:sp modelId="{08C9B978-4F83-024F-AA71-887CD0E0AB86}">
      <dsp:nvSpPr>
        <dsp:cNvPr id="0" name=""/>
        <dsp:cNvSpPr/>
      </dsp:nvSpPr>
      <dsp:spPr>
        <a:xfrm>
          <a:off x="2828" y="344170"/>
          <a:ext cx="1753573" cy="115289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ctr" anchorCtr="0">
          <a:noAutofit/>
        </a:bodyPr>
        <a:lstStyle/>
        <a:p>
          <a:pPr marL="114300" lvl="1" indent="-114300" algn="l" defTabSz="622300">
            <a:lnSpc>
              <a:spcPct val="100000"/>
            </a:lnSpc>
            <a:spcBef>
              <a:spcPct val="0"/>
            </a:spcBef>
            <a:spcAft>
              <a:spcPct val="15000"/>
            </a:spcAft>
            <a:buChar char="•"/>
          </a:pPr>
          <a:r>
            <a:rPr lang="en-US" sz="1400" b="0" kern="1200" dirty="0"/>
            <a:t>Males CTRL = 6</a:t>
          </a:r>
        </a:p>
        <a:p>
          <a:pPr marL="114300" lvl="1" indent="-114300" algn="l" defTabSz="622300">
            <a:lnSpc>
              <a:spcPct val="100000"/>
            </a:lnSpc>
            <a:spcBef>
              <a:spcPct val="0"/>
            </a:spcBef>
            <a:spcAft>
              <a:spcPct val="15000"/>
            </a:spcAft>
            <a:buChar char="•"/>
          </a:pPr>
          <a:r>
            <a:rPr lang="en-US" sz="1400" b="0" kern="1200" dirty="0"/>
            <a:t>Males HFD = 6</a:t>
          </a:r>
        </a:p>
        <a:p>
          <a:pPr marL="114300" lvl="1" indent="-114300" algn="l" defTabSz="622300">
            <a:lnSpc>
              <a:spcPct val="100000"/>
            </a:lnSpc>
            <a:spcBef>
              <a:spcPct val="0"/>
            </a:spcBef>
            <a:spcAft>
              <a:spcPct val="15000"/>
            </a:spcAft>
            <a:buChar char="•"/>
          </a:pPr>
          <a:r>
            <a:rPr lang="en-US" sz="1400" b="0" kern="1200" dirty="0"/>
            <a:t>Female CTRL = 9</a:t>
          </a:r>
        </a:p>
        <a:p>
          <a:pPr marL="114300" lvl="1" indent="-114300" algn="l" defTabSz="622300">
            <a:lnSpc>
              <a:spcPct val="100000"/>
            </a:lnSpc>
            <a:spcBef>
              <a:spcPct val="0"/>
            </a:spcBef>
            <a:spcAft>
              <a:spcPct val="15000"/>
            </a:spcAft>
            <a:buChar char="•"/>
          </a:pPr>
          <a:r>
            <a:rPr lang="en-US" sz="1400" b="0" kern="1200" dirty="0"/>
            <a:t>Female HFD = 9 </a:t>
          </a:r>
        </a:p>
      </dsp:txBody>
      <dsp:txXfrm>
        <a:off x="2828" y="344170"/>
        <a:ext cx="1753573" cy="1152899"/>
      </dsp:txXfrm>
    </dsp:sp>
    <dsp:sp modelId="{6F2CE538-3834-DC48-803F-8675006AD357}">
      <dsp:nvSpPr>
        <dsp:cNvPr id="0" name=""/>
        <dsp:cNvSpPr/>
      </dsp:nvSpPr>
      <dsp:spPr>
        <a:xfrm>
          <a:off x="2001663" y="0"/>
          <a:ext cx="1751861" cy="34968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0" kern="1200" dirty="0"/>
            <a:t>Fed Dams = 5</a:t>
          </a:r>
        </a:p>
      </dsp:txBody>
      <dsp:txXfrm>
        <a:off x="2001663" y="0"/>
        <a:ext cx="1751861" cy="349687"/>
      </dsp:txXfrm>
    </dsp:sp>
    <dsp:sp modelId="{A0C4295E-4893-7246-8989-B26EEA5A5DBC}">
      <dsp:nvSpPr>
        <dsp:cNvPr id="0" name=""/>
        <dsp:cNvSpPr/>
      </dsp:nvSpPr>
      <dsp:spPr>
        <a:xfrm>
          <a:off x="2001663" y="349687"/>
          <a:ext cx="1751861" cy="114464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ctr" anchorCtr="0">
          <a:noAutofit/>
        </a:bodyPr>
        <a:lstStyle/>
        <a:p>
          <a:pPr marL="114300" lvl="1" indent="-114300" algn="l" defTabSz="622300">
            <a:lnSpc>
              <a:spcPct val="100000"/>
            </a:lnSpc>
            <a:spcBef>
              <a:spcPct val="0"/>
            </a:spcBef>
            <a:spcAft>
              <a:spcPct val="15000"/>
            </a:spcAft>
            <a:buChar char="•"/>
          </a:pPr>
          <a:r>
            <a:rPr lang="en-US" sz="1400" b="0" kern="1200">
              <a:latin typeface="Trebuchet MS" panose="020B0603020202020204"/>
              <a:ea typeface="+mn-ea"/>
              <a:cs typeface="+mn-cs"/>
            </a:rPr>
            <a:t>Males CTRL = 8</a:t>
          </a:r>
          <a:endParaRPr lang="en-US" sz="1400" b="0" kern="1200" dirty="0">
            <a:latin typeface="Trebuchet MS" panose="020B0603020202020204"/>
            <a:ea typeface="+mn-ea"/>
            <a:cs typeface="+mn-cs"/>
          </a:endParaRPr>
        </a:p>
        <a:p>
          <a:pPr marL="114300" lvl="1" indent="-114300" algn="l" defTabSz="622300">
            <a:lnSpc>
              <a:spcPct val="100000"/>
            </a:lnSpc>
            <a:spcBef>
              <a:spcPct val="0"/>
            </a:spcBef>
            <a:spcAft>
              <a:spcPct val="15000"/>
            </a:spcAft>
            <a:buChar char="•"/>
          </a:pPr>
          <a:r>
            <a:rPr lang="en-US" sz="1400" b="0" kern="1200">
              <a:latin typeface="Trebuchet MS" panose="020B0603020202020204"/>
              <a:ea typeface="+mn-ea"/>
              <a:cs typeface="+mn-cs"/>
            </a:rPr>
            <a:t>Males HFD = 9</a:t>
          </a:r>
          <a:endParaRPr lang="en-US" sz="1400" b="0" kern="1200" dirty="0">
            <a:latin typeface="Trebuchet MS" panose="020B0603020202020204"/>
            <a:ea typeface="+mn-ea"/>
            <a:cs typeface="+mn-cs"/>
          </a:endParaRPr>
        </a:p>
        <a:p>
          <a:pPr marL="114300" lvl="1" indent="-114300" algn="l" defTabSz="622300">
            <a:lnSpc>
              <a:spcPct val="100000"/>
            </a:lnSpc>
            <a:spcBef>
              <a:spcPct val="0"/>
            </a:spcBef>
            <a:spcAft>
              <a:spcPct val="15000"/>
            </a:spcAft>
            <a:buChar char="•"/>
          </a:pPr>
          <a:r>
            <a:rPr lang="en-US" sz="1400" b="0" kern="1200">
              <a:latin typeface="Trebuchet MS" panose="020B0603020202020204"/>
              <a:ea typeface="+mn-ea"/>
              <a:cs typeface="+mn-cs"/>
            </a:rPr>
            <a:t>Female CTRL = 11</a:t>
          </a:r>
          <a:endParaRPr lang="en-US" sz="1400" b="0" kern="1200" dirty="0">
            <a:latin typeface="Trebuchet MS" panose="020B0603020202020204"/>
            <a:ea typeface="+mn-ea"/>
            <a:cs typeface="+mn-cs"/>
          </a:endParaRPr>
        </a:p>
        <a:p>
          <a:pPr marL="114300" lvl="1" indent="-114300" algn="l" defTabSz="622300">
            <a:lnSpc>
              <a:spcPct val="100000"/>
            </a:lnSpc>
            <a:spcBef>
              <a:spcPct val="0"/>
            </a:spcBef>
            <a:spcAft>
              <a:spcPct val="15000"/>
            </a:spcAft>
            <a:buChar char="•"/>
          </a:pPr>
          <a:r>
            <a:rPr lang="en-US" sz="1400" b="0" kern="1200">
              <a:latin typeface="Trebuchet MS" panose="020B0603020202020204"/>
              <a:ea typeface="+mn-ea"/>
              <a:cs typeface="+mn-cs"/>
            </a:rPr>
            <a:t>Female HFD = 11</a:t>
          </a:r>
          <a:endParaRPr lang="en-US" sz="1400" b="0" kern="1200" dirty="0">
            <a:latin typeface="Trebuchet MS" panose="020B0603020202020204"/>
            <a:ea typeface="+mn-ea"/>
            <a:cs typeface="+mn-cs"/>
          </a:endParaRPr>
        </a:p>
      </dsp:txBody>
      <dsp:txXfrm>
        <a:off x="2001663" y="349687"/>
        <a:ext cx="1751861" cy="114464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BB32BD-2CA7-4C2E-A2AF-1D86625FFA06}" type="datetimeFigureOut">
              <a:rPr lang="en-US" smtClean="0"/>
              <a:pPr/>
              <a:t>1/17/24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D6C4EB-DE73-41E0-AD04-9F317D671CC6}" type="slidenum">
              <a:rPr lang="en-US" smtClean="0"/>
              <a:pPr/>
              <a:t>‹#›</a:t>
            </a:fld>
            <a:endParaRPr lang="en-US"/>
          </a:p>
        </p:txBody>
      </p:sp>
    </p:spTree>
    <p:extLst>
      <p:ext uri="{BB962C8B-B14F-4D97-AF65-F5344CB8AC3E}">
        <p14:creationId xmlns:p14="http://schemas.microsoft.com/office/powerpoint/2010/main" val="113986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 My name is Kya Carroll, and I am a Senior at Hendrix College majoring in Health sciences with a minor in psychology</a:t>
            </a:r>
          </a:p>
        </p:txBody>
      </p:sp>
      <p:sp>
        <p:nvSpPr>
          <p:cNvPr id="4" name="Slide Number Placeholder 3"/>
          <p:cNvSpPr>
            <a:spLocks noGrp="1"/>
          </p:cNvSpPr>
          <p:nvPr>
            <p:ph type="sldNum" sz="quarter" idx="5"/>
          </p:nvPr>
        </p:nvSpPr>
        <p:spPr/>
        <p:txBody>
          <a:bodyPr/>
          <a:lstStyle/>
          <a:p>
            <a:fld id="{9A1B0804-E8B5-D14C-8967-85CC556357EB}" type="slidenum">
              <a:rPr lang="en-US" smtClean="0"/>
              <a:t>1</a:t>
            </a:fld>
            <a:endParaRPr lang="en-US"/>
          </a:p>
        </p:txBody>
      </p:sp>
    </p:spTree>
    <p:extLst>
      <p:ext uri="{BB962C8B-B14F-4D97-AF65-F5344CB8AC3E}">
        <p14:creationId xmlns:p14="http://schemas.microsoft.com/office/powerpoint/2010/main" val="271021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chemeClr val="accent1"/>
              </a:buClr>
              <a:buSzPct val="80000"/>
            </a:pPr>
            <a:r>
              <a:rPr lang="en-US" sz="1200" dirty="0">
                <a:solidFill>
                  <a:schemeClr val="tx1">
                    <a:lumMod val="75000"/>
                    <a:lumOff val="25000"/>
                  </a:schemeClr>
                </a:solidFill>
              </a:rPr>
              <a:t>Figure 3: </a:t>
            </a:r>
            <a:r>
              <a:rPr lang="en-US" sz="1200" b="1" dirty="0">
                <a:solidFill>
                  <a:schemeClr val="tx1">
                    <a:lumMod val="75000"/>
                    <a:lumOff val="25000"/>
                  </a:schemeClr>
                </a:solidFill>
              </a:rPr>
              <a:t>Male and Female Adult blood glucose and leptin levels.</a:t>
            </a:r>
            <a:r>
              <a:rPr lang="en-US" sz="1200" dirty="0">
                <a:solidFill>
                  <a:schemeClr val="tx1">
                    <a:lumMod val="75000"/>
                    <a:lumOff val="25000"/>
                  </a:schemeClr>
                </a:solidFill>
              </a:rPr>
              <a:t>  A) CR30- HFD males had reduced insulin resistance compared to Fed-HFD males. B) In females, insulin resistance was not significantly different between CR30-HFD and Fed-HFD. C) Male CR30-CTRL leptin levels were significantly lower compared to CR30 HFD males. Error Bars are SEM. *p&lt;0.05, **p&lt;0.01, ***p&lt;0.001; ****p&lt;0.0001. Two- Way </a:t>
            </a:r>
            <a:r>
              <a:rPr lang="en-US" sz="1200" dirty="0" err="1">
                <a:solidFill>
                  <a:schemeClr val="tx1">
                    <a:lumMod val="75000"/>
                    <a:lumOff val="25000"/>
                  </a:schemeClr>
                </a:solidFill>
              </a:rPr>
              <a:t>Anova</a:t>
            </a:r>
            <a:r>
              <a:rPr lang="en-US" sz="1200" dirty="0">
                <a:solidFill>
                  <a:schemeClr val="tx1">
                    <a:lumMod val="75000"/>
                    <a:lumOff val="25000"/>
                  </a:schemeClr>
                </a:solidFill>
              </a:rPr>
              <a:t> </a:t>
            </a:r>
          </a:p>
        </p:txBody>
      </p:sp>
      <p:sp>
        <p:nvSpPr>
          <p:cNvPr id="4" name="Slide Number Placeholder 3"/>
          <p:cNvSpPr>
            <a:spLocks noGrp="1"/>
          </p:cNvSpPr>
          <p:nvPr>
            <p:ph type="sldNum" sz="quarter" idx="5"/>
          </p:nvPr>
        </p:nvSpPr>
        <p:spPr/>
        <p:txBody>
          <a:bodyPr/>
          <a:lstStyle/>
          <a:p>
            <a:fld id="{9A1B0804-E8B5-D14C-8967-85CC556357EB}" type="slidenum">
              <a:rPr lang="en-US" smtClean="0"/>
              <a:t>10</a:t>
            </a:fld>
            <a:endParaRPr lang="en-US"/>
          </a:p>
        </p:txBody>
      </p:sp>
    </p:spTree>
    <p:extLst>
      <p:ext uri="{BB962C8B-B14F-4D97-AF65-F5344CB8AC3E}">
        <p14:creationId xmlns:p14="http://schemas.microsoft.com/office/powerpoint/2010/main" val="1549063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A1B0804-E8B5-D14C-8967-85CC556357EB}" type="slidenum">
              <a:rPr lang="en-US" smtClean="0"/>
              <a:t>11</a:t>
            </a:fld>
            <a:endParaRPr lang="en-US"/>
          </a:p>
        </p:txBody>
      </p:sp>
    </p:spTree>
    <p:extLst>
      <p:ext uri="{BB962C8B-B14F-4D97-AF65-F5344CB8AC3E}">
        <p14:creationId xmlns:p14="http://schemas.microsoft.com/office/powerpoint/2010/main" val="423742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arrow"/>
                <a:ea typeface="Adobe Fan Heiti Std B"/>
                <a:cs typeface="Arial Narrow" panose="020B0604020202020204" pitchFamily="34" charset="0"/>
              </a:rPr>
              <a:t>Figure 4: </a:t>
            </a:r>
            <a:r>
              <a:rPr lang="en-US" sz="1200" b="1" dirty="0">
                <a:latin typeface="Arial Narrow"/>
                <a:ea typeface="Adobe Fan Heiti Std B"/>
                <a:cs typeface="Arial Narrow" panose="020B0604020202020204" pitchFamily="34" charset="0"/>
              </a:rPr>
              <a:t>Adult male and female respiratory quotient, energy expenditure, ambulation and grooming, and rearing and jumping data from CLAMS. </a:t>
            </a:r>
            <a:r>
              <a:rPr lang="en-US" sz="1200" dirty="0">
                <a:latin typeface="Arial Narrow"/>
                <a:ea typeface="Adobe Fan Heiti Std B"/>
                <a:cs typeface="Arial Narrow" panose="020B0604020202020204" pitchFamily="34" charset="0"/>
              </a:rPr>
              <a:t>The respiratory quotient in male (A) and female (B) CR30 offspring was the same as Fed in response to HFD feeding. B). C) CR30-HFD males had reduced energy expenditure compared to Fed-HFD males. D) CR30-HFD females had an increased energy expenditure compared to Fed-HFD. CR30-HFD males had reduced ambulation and grooming compared to Fed-HFD males. </a:t>
            </a:r>
            <a:r>
              <a:rPr lang="en-US" sz="1200" dirty="0">
                <a:solidFill>
                  <a:srgbClr val="000000"/>
                </a:solidFill>
                <a:latin typeface="Arial Narrow"/>
                <a:ea typeface="Adobe Fan Heiti Std B"/>
              </a:rPr>
              <a:t>Error Bars are SEM. </a:t>
            </a:r>
            <a:r>
              <a:rPr lang="en-US" sz="1200" dirty="0">
                <a:solidFill>
                  <a:srgbClr val="000000"/>
                </a:solidFill>
                <a:latin typeface="Arial Narrow"/>
                <a:ea typeface="Adobe Fan Heiti Std B"/>
                <a:cs typeface="Arial Narrow" panose="020B0604020202020204" pitchFamily="34" charset="0"/>
              </a:rPr>
              <a:t>*p&lt;0.05, **p&lt;0.01, ***p&lt;0.001; ****p&lt;0.0001. Two- Way </a:t>
            </a:r>
            <a:r>
              <a:rPr lang="en-US" sz="1200" dirty="0" err="1">
                <a:solidFill>
                  <a:srgbClr val="000000"/>
                </a:solidFill>
                <a:latin typeface="Arial Narrow"/>
                <a:ea typeface="Adobe Fan Heiti Std B"/>
                <a:cs typeface="Arial Narrow" panose="020B0604020202020204" pitchFamily="34" charset="0"/>
              </a:rPr>
              <a:t>Anova</a:t>
            </a:r>
            <a:r>
              <a:rPr lang="en-US" sz="1200" dirty="0">
                <a:solidFill>
                  <a:srgbClr val="000000"/>
                </a:solidFill>
                <a:latin typeface="Arial Narrow"/>
                <a:ea typeface="Adobe Fan Heiti Std B"/>
                <a:cs typeface="Arial Narrow"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rial Narrow"/>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Narrow"/>
                <a:cs typeface="Arial Narrow" panose="020B0604020202020204" pitchFamily="34" charset="0"/>
              </a:rPr>
              <a:t>0.87 reduced in all HFD </a:t>
            </a:r>
            <a:r>
              <a:rPr lang="en-US" sz="1200" dirty="0" err="1">
                <a:solidFill>
                  <a:srgbClr val="000000"/>
                </a:solidFill>
                <a:latin typeface="Arial Narrow"/>
                <a:cs typeface="Arial Narrow" panose="020B0604020202020204" pitchFamily="34" charset="0"/>
              </a:rPr>
              <a:t>expeted</a:t>
            </a:r>
            <a:r>
              <a:rPr lang="en-US" sz="1200" dirty="0">
                <a:solidFill>
                  <a:srgbClr val="000000"/>
                </a:solidFill>
                <a:latin typeface="Arial Narrow"/>
                <a:cs typeface="Arial Narrow" panose="020B0604020202020204" pitchFamily="34" charset="0"/>
              </a:rPr>
              <a:t> means more fat was </a:t>
            </a:r>
            <a:r>
              <a:rPr lang="en-US" sz="1200" dirty="0" err="1">
                <a:solidFill>
                  <a:srgbClr val="000000"/>
                </a:solidFill>
                <a:latin typeface="Arial Narrow"/>
                <a:cs typeface="Arial Narrow" panose="020B0604020202020204" pitchFamily="34" charset="0"/>
              </a:rPr>
              <a:t>utiilzated</a:t>
            </a:r>
            <a:r>
              <a:rPr lang="en-US" sz="1200" dirty="0">
                <a:solidFill>
                  <a:srgbClr val="000000"/>
                </a:solidFill>
                <a:latin typeface="Arial Narrow"/>
                <a:cs typeface="Arial Narrow" panose="020B0604020202020204" pitchFamily="34" charset="0"/>
              </a:rPr>
              <a:t>  compared to carbs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rial Narrow"/>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Narrow"/>
                <a:cs typeface="Arial Narrow" panose="020B0604020202020204" pitchFamily="34" charset="0"/>
              </a:rPr>
              <a:t>We have published earlier in lab that obese mice had higher energy expenditure </a:t>
            </a:r>
            <a:endParaRPr lang="en-US" sz="1200" dirty="0"/>
          </a:p>
          <a:p>
            <a:endParaRPr lang="en-US" dirty="0"/>
          </a:p>
        </p:txBody>
      </p:sp>
      <p:sp>
        <p:nvSpPr>
          <p:cNvPr id="4" name="Slide Number Placeholder 3"/>
          <p:cNvSpPr>
            <a:spLocks noGrp="1"/>
          </p:cNvSpPr>
          <p:nvPr>
            <p:ph type="sldNum" sz="quarter" idx="5"/>
          </p:nvPr>
        </p:nvSpPr>
        <p:spPr/>
        <p:txBody>
          <a:bodyPr/>
          <a:lstStyle/>
          <a:p>
            <a:fld id="{9A1B0804-E8B5-D14C-8967-85CC556357EB}" type="slidenum">
              <a:rPr lang="en-US" smtClean="0"/>
              <a:t>12</a:t>
            </a:fld>
            <a:endParaRPr lang="en-US"/>
          </a:p>
        </p:txBody>
      </p:sp>
    </p:spTree>
    <p:extLst>
      <p:ext uri="{BB962C8B-B14F-4D97-AF65-F5344CB8AC3E}">
        <p14:creationId xmlns:p14="http://schemas.microsoft.com/office/powerpoint/2010/main" val="164992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arrow"/>
                <a:ea typeface="Adobe Fan Heiti Std B"/>
                <a:cs typeface="Arial Narrow" panose="020B0604020202020204" pitchFamily="34" charset="0"/>
              </a:rPr>
              <a:t>Figure 4: </a:t>
            </a:r>
            <a:r>
              <a:rPr lang="en-US" sz="1200" b="1" dirty="0">
                <a:latin typeface="Arial Narrow"/>
                <a:ea typeface="Adobe Fan Heiti Std B"/>
                <a:cs typeface="Arial Narrow" panose="020B0604020202020204" pitchFamily="34" charset="0"/>
              </a:rPr>
              <a:t>Adult male and female respiratory quotient, energy expenditure, ambulation and grooming, and rearing and jumping data from CLAMS. </a:t>
            </a:r>
            <a:r>
              <a:rPr lang="en-US" sz="1200" dirty="0">
                <a:latin typeface="Arial Narrow"/>
                <a:ea typeface="Adobe Fan Heiti Std B"/>
                <a:cs typeface="Arial Narrow" panose="020B0604020202020204" pitchFamily="34" charset="0"/>
              </a:rPr>
              <a:t>The respiratory quotient in male (A) and female (B) CR30 offspring was the same as Fed in response to HFD feeding. B). C) CR30-HFD males had reduced energy expenditure compared to Fed-HFD males. D) CR30-HFD females had an increased energy expenditure compared to Fed-HFD. CR30-HFD males had reduced ambulation and grooming compared to Fed-HFD males. </a:t>
            </a:r>
            <a:r>
              <a:rPr lang="en-US" sz="1200" dirty="0">
                <a:solidFill>
                  <a:srgbClr val="000000"/>
                </a:solidFill>
                <a:latin typeface="Arial Narrow"/>
                <a:ea typeface="Adobe Fan Heiti Std B"/>
              </a:rPr>
              <a:t>Error Bars are SEM. </a:t>
            </a:r>
            <a:r>
              <a:rPr lang="en-US" sz="1200" dirty="0">
                <a:solidFill>
                  <a:srgbClr val="000000"/>
                </a:solidFill>
                <a:latin typeface="Arial Narrow"/>
                <a:ea typeface="Adobe Fan Heiti Std B"/>
                <a:cs typeface="Arial Narrow" panose="020B0604020202020204" pitchFamily="34" charset="0"/>
              </a:rPr>
              <a:t>*p&lt;0.05, **p&lt;0.01, ***p&lt;0.001; ****p&lt;0.0001. Two- Way </a:t>
            </a:r>
            <a:r>
              <a:rPr lang="en-US" sz="1200" dirty="0" err="1">
                <a:solidFill>
                  <a:srgbClr val="000000"/>
                </a:solidFill>
                <a:latin typeface="Arial Narrow"/>
                <a:ea typeface="Adobe Fan Heiti Std B"/>
                <a:cs typeface="Arial Narrow" panose="020B0604020202020204" pitchFamily="34" charset="0"/>
              </a:rPr>
              <a:t>Anova</a:t>
            </a:r>
            <a:r>
              <a:rPr lang="en-US" sz="1200" dirty="0">
                <a:solidFill>
                  <a:srgbClr val="000000"/>
                </a:solidFill>
                <a:latin typeface="Arial Narrow"/>
                <a:ea typeface="Adobe Fan Heiti Std B"/>
                <a:cs typeface="Arial Narrow" panose="020B0604020202020204" pitchFamily="34" charset="0"/>
              </a:rPr>
              <a:t> </a:t>
            </a:r>
            <a:endParaRPr lang="en-US" sz="1200" dirty="0"/>
          </a:p>
          <a:p>
            <a:endParaRPr lang="en-US" dirty="0"/>
          </a:p>
        </p:txBody>
      </p:sp>
      <p:sp>
        <p:nvSpPr>
          <p:cNvPr id="4" name="Slide Number Placeholder 3"/>
          <p:cNvSpPr>
            <a:spLocks noGrp="1"/>
          </p:cNvSpPr>
          <p:nvPr>
            <p:ph type="sldNum" sz="quarter" idx="5"/>
          </p:nvPr>
        </p:nvSpPr>
        <p:spPr/>
        <p:txBody>
          <a:bodyPr/>
          <a:lstStyle/>
          <a:p>
            <a:fld id="{9A1B0804-E8B5-D14C-8967-85CC556357EB}" type="slidenum">
              <a:rPr lang="en-US" smtClean="0"/>
              <a:t>13</a:t>
            </a:fld>
            <a:endParaRPr lang="en-US"/>
          </a:p>
        </p:txBody>
      </p:sp>
    </p:spTree>
    <p:extLst>
      <p:ext uri="{BB962C8B-B14F-4D97-AF65-F5344CB8AC3E}">
        <p14:creationId xmlns:p14="http://schemas.microsoft.com/office/powerpoint/2010/main" val="98000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is evidence to </a:t>
            </a:r>
            <a:r>
              <a:rPr lang="en-US" dirty="0" err="1"/>
              <a:t>suggesest</a:t>
            </a:r>
            <a:r>
              <a:rPr lang="en-US" dirty="0"/>
              <a:t> some interaction with male mice having </a:t>
            </a:r>
            <a:r>
              <a:rPr lang="en-US" dirty="0" err="1"/>
              <a:t>undernurished</a:t>
            </a:r>
            <a:r>
              <a:rPr lang="en-US" dirty="0"/>
              <a:t> mothers that makes them </a:t>
            </a:r>
            <a:r>
              <a:rPr lang="en-US" dirty="0" err="1"/>
              <a:t>semingly</a:t>
            </a:r>
            <a:r>
              <a:rPr lang="en-US" dirty="0"/>
              <a:t> healthier individuals. </a:t>
            </a:r>
          </a:p>
          <a:p>
            <a:endParaRPr lang="en-US" dirty="0"/>
          </a:p>
          <a:p>
            <a:r>
              <a:rPr lang="en-US" dirty="0"/>
              <a:t>Thrifty phenotype</a:t>
            </a:r>
          </a:p>
        </p:txBody>
      </p:sp>
      <p:sp>
        <p:nvSpPr>
          <p:cNvPr id="4" name="Slide Number Placeholder 3"/>
          <p:cNvSpPr>
            <a:spLocks noGrp="1"/>
          </p:cNvSpPr>
          <p:nvPr>
            <p:ph type="sldNum" sz="quarter" idx="5"/>
          </p:nvPr>
        </p:nvSpPr>
        <p:spPr/>
        <p:txBody>
          <a:bodyPr/>
          <a:lstStyle/>
          <a:p>
            <a:fld id="{9A1B0804-E8B5-D14C-8967-85CC556357EB}" type="slidenum">
              <a:rPr lang="en-US" smtClean="0"/>
              <a:t>14</a:t>
            </a:fld>
            <a:endParaRPr lang="en-US"/>
          </a:p>
        </p:txBody>
      </p:sp>
    </p:spTree>
    <p:extLst>
      <p:ext uri="{BB962C8B-B14F-4D97-AF65-F5344CB8AC3E}">
        <p14:creationId xmlns:p14="http://schemas.microsoft.com/office/powerpoint/2010/main" val="1105497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RER = C02/02 – ratio of CO2 to O2</a:t>
            </a:r>
          </a:p>
          <a:p>
            <a:r>
              <a:rPr lang="en-US" dirty="0"/>
              <a:t> </a:t>
            </a:r>
            <a:r>
              <a:rPr lang="en-US" dirty="0" err="1"/>
              <a:t>ll</a:t>
            </a:r>
            <a:endParaRPr lang="en-US" dirty="0"/>
          </a:p>
          <a:p>
            <a:r>
              <a:rPr lang="en-US" dirty="0"/>
              <a:t>EE is measured through heat </a:t>
            </a:r>
          </a:p>
          <a:p>
            <a:endParaRPr lang="en-US" dirty="0"/>
          </a:p>
          <a:p>
            <a:r>
              <a:rPr lang="en-US" dirty="0"/>
              <a:t>Physical </a:t>
            </a:r>
            <a:r>
              <a:rPr lang="en-US" dirty="0" err="1"/>
              <a:t>acticity</a:t>
            </a:r>
            <a:r>
              <a:rPr lang="en-US" dirty="0"/>
              <a:t> is </a:t>
            </a:r>
            <a:r>
              <a:rPr lang="en-US" dirty="0" err="1"/>
              <a:t>measued</a:t>
            </a:r>
            <a:r>
              <a:rPr lang="en-US" dirty="0"/>
              <a:t> through beams where mice will hit laser beams and it detects activity</a:t>
            </a:r>
          </a:p>
          <a:p>
            <a:endParaRPr lang="en-US" dirty="0"/>
          </a:p>
          <a:p>
            <a:r>
              <a:rPr lang="en-US" dirty="0"/>
              <a:t>Long periods of inactivity is recorded as sleep</a:t>
            </a:r>
          </a:p>
          <a:p>
            <a:endParaRPr lang="en-US" dirty="0"/>
          </a:p>
          <a:p>
            <a:r>
              <a:rPr lang="en-US" dirty="0"/>
              <a:t>Food intake recorded by a scale (+/- system) </a:t>
            </a:r>
          </a:p>
          <a:p>
            <a:endParaRPr lang="en-US" dirty="0"/>
          </a:p>
        </p:txBody>
      </p:sp>
      <p:sp>
        <p:nvSpPr>
          <p:cNvPr id="4" name="Slide Number Placeholder 3"/>
          <p:cNvSpPr>
            <a:spLocks noGrp="1"/>
          </p:cNvSpPr>
          <p:nvPr>
            <p:ph type="sldNum" sz="quarter" idx="5"/>
          </p:nvPr>
        </p:nvSpPr>
        <p:spPr/>
        <p:txBody>
          <a:bodyPr/>
          <a:lstStyle/>
          <a:p>
            <a:fld id="{9A1B0804-E8B5-D14C-8967-85CC556357EB}" type="slidenum">
              <a:rPr lang="en-US" smtClean="0"/>
              <a:t>15</a:t>
            </a:fld>
            <a:endParaRPr lang="en-US"/>
          </a:p>
        </p:txBody>
      </p:sp>
    </p:spTree>
    <p:extLst>
      <p:ext uri="{BB962C8B-B14F-4D97-AF65-F5344CB8AC3E}">
        <p14:creationId xmlns:p14="http://schemas.microsoft.com/office/powerpoint/2010/main" val="4210997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A1B0804-E8B5-D14C-8967-85CC556357EB}" type="slidenum">
              <a:rPr lang="en-US" smtClean="0"/>
              <a:t>16</a:t>
            </a:fld>
            <a:endParaRPr lang="en-US"/>
          </a:p>
        </p:txBody>
      </p:sp>
    </p:spTree>
    <p:extLst>
      <p:ext uri="{BB962C8B-B14F-4D97-AF65-F5344CB8AC3E}">
        <p14:creationId xmlns:p14="http://schemas.microsoft.com/office/powerpoint/2010/main" val="180419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Primarily our project is looking at the hormone Leptin is.....</a:t>
            </a:r>
          </a:p>
          <a:p>
            <a:endParaRPr lang="en-US" dirty="0"/>
          </a:p>
          <a:p>
            <a:r>
              <a:rPr lang="en-US" dirty="0"/>
              <a:t>When leptin is binds to </a:t>
            </a:r>
            <a:r>
              <a:rPr lang="en-US" dirty="0" err="1"/>
              <a:t>Agrp</a:t>
            </a:r>
            <a:r>
              <a:rPr lang="en-US" dirty="0"/>
              <a:t> Food intake increases </a:t>
            </a:r>
          </a:p>
          <a:p>
            <a:endParaRPr lang="en-US" dirty="0"/>
          </a:p>
          <a:p>
            <a:endParaRPr lang="en-US" dirty="0"/>
          </a:p>
        </p:txBody>
      </p:sp>
      <p:sp>
        <p:nvSpPr>
          <p:cNvPr id="4" name="Slide Number Placeholder 3"/>
          <p:cNvSpPr>
            <a:spLocks noGrp="1"/>
          </p:cNvSpPr>
          <p:nvPr>
            <p:ph type="sldNum" sz="quarter" idx="5"/>
          </p:nvPr>
        </p:nvSpPr>
        <p:spPr/>
        <p:txBody>
          <a:bodyPr/>
          <a:lstStyle/>
          <a:p>
            <a:fld id="{9A1B0804-E8B5-D14C-8967-85CC556357EB}" type="slidenum">
              <a:rPr lang="en-US" smtClean="0"/>
              <a:t>2</a:t>
            </a:fld>
            <a:endParaRPr lang="en-US"/>
          </a:p>
        </p:txBody>
      </p:sp>
    </p:spTree>
    <p:extLst>
      <p:ext uri="{BB962C8B-B14F-4D97-AF65-F5344CB8AC3E}">
        <p14:creationId xmlns:p14="http://schemas.microsoft.com/office/powerpoint/2010/main" val="78343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Through a </a:t>
            </a:r>
            <a:r>
              <a:rPr lang="en-US" dirty="0" err="1"/>
              <a:t>colllaborator</a:t>
            </a:r>
            <a:r>
              <a:rPr lang="en-US" dirty="0"/>
              <a:t> with the </a:t>
            </a:r>
            <a:r>
              <a:rPr lang="en-US" dirty="0" err="1"/>
              <a:t>macnicke</a:t>
            </a:r>
            <a:r>
              <a:rPr lang="en-US" dirty="0"/>
              <a:t> group we saw that </a:t>
            </a:r>
            <a:r>
              <a:rPr lang="en-US" dirty="0" err="1"/>
              <a:t>Mushasi</a:t>
            </a:r>
            <a:r>
              <a:rPr lang="en-US" dirty="0"/>
              <a:t> was altered in leptin receptor </a:t>
            </a:r>
            <a:r>
              <a:rPr lang="en-US" dirty="0" err="1"/>
              <a:t>somatortrope</a:t>
            </a:r>
            <a:r>
              <a:rPr lang="en-US" dirty="0"/>
              <a:t> knockout an RNA binding protein Translation regulator (prevents or promotes </a:t>
            </a:r>
            <a:r>
              <a:rPr lang="en-US" dirty="0" err="1"/>
              <a:t>transation</a:t>
            </a:r>
            <a:r>
              <a:rPr lang="en-US" dirty="0"/>
              <a:t> of RNA into protein) </a:t>
            </a:r>
          </a:p>
          <a:p>
            <a:endParaRPr lang="en-US" dirty="0"/>
          </a:p>
          <a:p>
            <a:r>
              <a:rPr lang="en-US" dirty="0"/>
              <a:t>In this case </a:t>
            </a:r>
            <a:r>
              <a:rPr lang="en-US" dirty="0" err="1"/>
              <a:t>Musahi</a:t>
            </a:r>
            <a:r>
              <a:rPr lang="en-US" dirty="0"/>
              <a:t> will inhibit translation of Pou1f1 a </a:t>
            </a:r>
            <a:r>
              <a:rPr lang="en-US" dirty="0" err="1"/>
              <a:t>protin</a:t>
            </a:r>
            <a:r>
              <a:rPr lang="en-US" dirty="0"/>
              <a:t> necessary for </a:t>
            </a:r>
            <a:r>
              <a:rPr lang="en-US" dirty="0" err="1"/>
              <a:t>pituritary</a:t>
            </a:r>
            <a:r>
              <a:rPr lang="en-US" dirty="0"/>
              <a:t> </a:t>
            </a:r>
            <a:r>
              <a:rPr lang="en-US" dirty="0" err="1"/>
              <a:t>maturtiion</a:t>
            </a:r>
            <a:r>
              <a:rPr lang="en-US" dirty="0"/>
              <a:t> </a:t>
            </a:r>
          </a:p>
          <a:p>
            <a:endParaRPr lang="en-US" dirty="0"/>
          </a:p>
          <a:p>
            <a:r>
              <a:rPr lang="en-US" dirty="0"/>
              <a:t>When leptin receptors are specifically ablated within the pituitary </a:t>
            </a:r>
            <a:r>
              <a:rPr lang="en-US" dirty="0" err="1"/>
              <a:t>MSi</a:t>
            </a:r>
            <a:r>
              <a:rPr lang="en-US" dirty="0"/>
              <a:t> mRNA increases, MSI protein prevention the translation of Pou1f1 which in turn effects </a:t>
            </a:r>
            <a:r>
              <a:rPr lang="en-US" dirty="0" err="1"/>
              <a:t>pititary</a:t>
            </a:r>
            <a:r>
              <a:rPr lang="en-US" dirty="0"/>
              <a:t> maturation </a:t>
            </a:r>
          </a:p>
          <a:p>
            <a:endParaRPr lang="en-US" dirty="0"/>
          </a:p>
          <a:p>
            <a:endParaRPr lang="en-US" dirty="0"/>
          </a:p>
        </p:txBody>
      </p:sp>
      <p:sp>
        <p:nvSpPr>
          <p:cNvPr id="4" name="Slide Number Placeholder 3"/>
          <p:cNvSpPr>
            <a:spLocks noGrp="1"/>
          </p:cNvSpPr>
          <p:nvPr>
            <p:ph type="sldNum" sz="quarter" idx="5"/>
          </p:nvPr>
        </p:nvSpPr>
        <p:spPr/>
        <p:txBody>
          <a:bodyPr/>
          <a:lstStyle/>
          <a:p>
            <a:fld id="{9A1B0804-E8B5-D14C-8967-85CC556357EB}" type="slidenum">
              <a:rPr lang="en-US" smtClean="0"/>
              <a:t>3</a:t>
            </a:fld>
            <a:endParaRPr lang="en-US"/>
          </a:p>
        </p:txBody>
      </p:sp>
    </p:spTree>
    <p:extLst>
      <p:ext uri="{BB962C8B-B14F-4D97-AF65-F5344CB8AC3E}">
        <p14:creationId xmlns:p14="http://schemas.microsoft.com/office/powerpoint/2010/main" val="181118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interested in this process called the leptin surge and its correlation with pituitary and metabolic </a:t>
            </a:r>
            <a:r>
              <a:rPr lang="en-US" dirty="0" err="1"/>
              <a:t>dysfucntion</a:t>
            </a:r>
            <a:r>
              <a:rPr lang="en-US" dirty="0"/>
              <a:t> </a:t>
            </a:r>
          </a:p>
          <a:p>
            <a:endParaRPr lang="en-US" dirty="0"/>
          </a:p>
          <a:p>
            <a:r>
              <a:rPr lang="en-US" dirty="0"/>
              <a:t>so we know that the timing of the leptin surge is very important</a:t>
            </a:r>
          </a:p>
          <a:p>
            <a:endParaRPr lang="en-US" dirty="0"/>
          </a:p>
          <a:p>
            <a:r>
              <a:rPr lang="en-US" dirty="0"/>
              <a:t>further weight gain </a:t>
            </a:r>
          </a:p>
        </p:txBody>
      </p:sp>
      <p:sp>
        <p:nvSpPr>
          <p:cNvPr id="4" name="Slide Number Placeholder 3"/>
          <p:cNvSpPr>
            <a:spLocks noGrp="1"/>
          </p:cNvSpPr>
          <p:nvPr>
            <p:ph type="sldNum" sz="quarter" idx="5"/>
          </p:nvPr>
        </p:nvSpPr>
        <p:spPr/>
        <p:txBody>
          <a:bodyPr/>
          <a:lstStyle/>
          <a:p>
            <a:fld id="{9A1B0804-E8B5-D14C-8967-85CC556357EB}" type="slidenum">
              <a:rPr lang="en-US" smtClean="0"/>
              <a:t>4</a:t>
            </a:fld>
            <a:endParaRPr lang="en-US"/>
          </a:p>
        </p:txBody>
      </p:sp>
    </p:spTree>
    <p:extLst>
      <p:ext uri="{BB962C8B-B14F-4D97-AF65-F5344CB8AC3E}">
        <p14:creationId xmlns:p14="http://schemas.microsoft.com/office/powerpoint/2010/main" val="3022313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will be </a:t>
            </a:r>
            <a:r>
              <a:rPr lang="en-US" dirty="0" err="1"/>
              <a:t>specifaally</a:t>
            </a:r>
            <a:r>
              <a:rPr lang="en-US" dirty="0"/>
              <a:t> </a:t>
            </a:r>
            <a:r>
              <a:rPr lang="en-US" dirty="0" err="1"/>
              <a:t>focuesd</a:t>
            </a:r>
            <a:r>
              <a:rPr lang="en-US" dirty="0"/>
              <a:t> on this summer is collecting metabolic functioning data on the mice we are studying</a:t>
            </a:r>
          </a:p>
        </p:txBody>
      </p:sp>
      <p:sp>
        <p:nvSpPr>
          <p:cNvPr id="4" name="Slide Number Placeholder 3"/>
          <p:cNvSpPr>
            <a:spLocks noGrp="1"/>
          </p:cNvSpPr>
          <p:nvPr>
            <p:ph type="sldNum" sz="quarter" idx="5"/>
          </p:nvPr>
        </p:nvSpPr>
        <p:spPr/>
        <p:txBody>
          <a:bodyPr/>
          <a:lstStyle/>
          <a:p>
            <a:fld id="{9A1B0804-E8B5-D14C-8967-85CC556357EB}" type="slidenum">
              <a:rPr lang="en-US" smtClean="0"/>
              <a:t>5</a:t>
            </a:fld>
            <a:endParaRPr lang="en-US"/>
          </a:p>
        </p:txBody>
      </p:sp>
    </p:spTree>
    <p:extLst>
      <p:ext uri="{BB962C8B-B14F-4D97-AF65-F5344CB8AC3E}">
        <p14:creationId xmlns:p14="http://schemas.microsoft.com/office/powerpoint/2010/main" val="151161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b" latinLnBrk="0" hangingPunct="1">
              <a:spcBef>
                <a:spcPts val="0"/>
              </a:spcBef>
              <a:spcAft>
                <a:spcPts val="0"/>
              </a:spcAft>
            </a:pPr>
            <a:r>
              <a:rPr lang="en-US" sz="1800" b="0" i="0" u="none" strike="noStrike" dirty="0" err="1">
                <a:effectLst/>
                <a:latin typeface="Arial" panose="020B0604020202020204" pitchFamily="34" charset="0"/>
              </a:rPr>
              <a:t>Experimetal</a:t>
            </a:r>
            <a:r>
              <a:rPr lang="en-US" sz="1800" b="0" i="0" u="none" strike="noStrike" dirty="0">
                <a:effectLst/>
                <a:latin typeface="Arial" panose="020B0604020202020204" pitchFamily="34" charset="0"/>
              </a:rPr>
              <a:t> design - we will be using FVB mice for our study </a:t>
            </a: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US" sz="1800" b="0" i="0" u="none" strike="noStrike" dirty="0">
                <a:effectLst/>
                <a:latin typeface="Arial" panose="020B0604020202020204" pitchFamily="34" charset="0"/>
              </a:rPr>
              <a:t>The main approach is </a:t>
            </a: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US" sz="1800" b="0" i="0" u="none" strike="noStrike" dirty="0" err="1">
                <a:effectLst/>
                <a:latin typeface="Arial" panose="020B0604020202020204" pitchFamily="34" charset="0"/>
              </a:rPr>
              <a:t>Embrogyenic</a:t>
            </a:r>
            <a:r>
              <a:rPr lang="en-US" sz="1800" b="0" i="0" u="none" strike="noStrike" dirty="0">
                <a:effectLst/>
                <a:latin typeface="Arial" panose="020B0604020202020204" pitchFamily="34" charset="0"/>
              </a:rPr>
              <a:t> -1 (Day of mating) </a:t>
            </a: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US" sz="1800" b="0" i="0" u="none" strike="noStrike" dirty="0">
                <a:effectLst/>
                <a:latin typeface="Arial" panose="020B0604020202020204" pitchFamily="34" charset="0"/>
              </a:rPr>
              <a:t>E15 Maternal mice are either fed 30% Calorie restricted diet or a “normal” fed diet (denote them as CR30 or Fed Dams) </a:t>
            </a: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A1B0804-E8B5-D14C-8967-85CC556357EB}" type="slidenum">
              <a:rPr lang="en-US" smtClean="0"/>
              <a:t>6</a:t>
            </a:fld>
            <a:endParaRPr lang="en-US"/>
          </a:p>
        </p:txBody>
      </p:sp>
    </p:spTree>
    <p:extLst>
      <p:ext uri="{BB962C8B-B14F-4D97-AF65-F5344CB8AC3E}">
        <p14:creationId xmlns:p14="http://schemas.microsoft.com/office/powerpoint/2010/main" val="1445652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Narrow"/>
                <a:ea typeface="Adobe Fan Heiti Std B"/>
                <a:cs typeface="Arial Narrow" panose="020B0604020202020204" pitchFamily="34" charset="0"/>
              </a:rPr>
              <a:t>Figure 1: Weight, leptin levels, and MSI mRNA in pups born from 30% calorie restricted (CR30) dams and Fed dams</a:t>
            </a:r>
            <a:r>
              <a:rPr lang="en-US" sz="1200" dirty="0">
                <a:latin typeface="Arial Narrow"/>
                <a:ea typeface="Adobe Fan Heiti Std B"/>
                <a:cs typeface="Arial Narrow" panose="020B0604020202020204" pitchFamily="34" charset="0"/>
              </a:rPr>
              <a:t>. A) CR30 pups had less weight gain than Fed pups. </a:t>
            </a:r>
            <a:r>
              <a:rPr lang="en-US" sz="1200" dirty="0">
                <a:solidFill>
                  <a:srgbClr val="000000"/>
                </a:solidFill>
                <a:latin typeface="Arial Narrow"/>
                <a:ea typeface="Adobe Fan Heiti Std B"/>
                <a:cs typeface="Arial Narrow" panose="020B0604020202020204" pitchFamily="34" charset="0"/>
              </a:rPr>
              <a:t>B) Blunted leptin surge seen in CR30 pups at PND10. C) </a:t>
            </a:r>
            <a:r>
              <a:rPr lang="en-US" sz="1200" i="1" dirty="0">
                <a:solidFill>
                  <a:srgbClr val="000000"/>
                </a:solidFill>
                <a:latin typeface="Arial Narrow"/>
                <a:ea typeface="Adobe Fan Heiti Std B"/>
                <a:cs typeface="Arial Narrow" panose="020B0604020202020204" pitchFamily="34" charset="0"/>
              </a:rPr>
              <a:t>Msi</a:t>
            </a:r>
            <a:r>
              <a:rPr lang="en-US" sz="1200" i="1" dirty="0">
                <a:latin typeface="Arial Narrow"/>
                <a:ea typeface="Adobe Fan Heiti Std B"/>
                <a:cs typeface="Arial Narrow" panose="020B0604020202020204" pitchFamily="34" charset="0"/>
              </a:rPr>
              <a:t>1</a:t>
            </a:r>
            <a:r>
              <a:rPr lang="en-US" sz="1200" dirty="0">
                <a:solidFill>
                  <a:srgbClr val="000000"/>
                </a:solidFill>
                <a:latin typeface="Arial Narrow"/>
                <a:ea typeface="Adobe Fan Heiti Std B"/>
                <a:cs typeface="Arial Narrow" panose="020B0604020202020204" pitchFamily="34" charset="0"/>
              </a:rPr>
              <a:t> transcript was unchanged with the undernutrition. D) </a:t>
            </a:r>
            <a:r>
              <a:rPr lang="en-US" sz="1200" i="1" dirty="0">
                <a:solidFill>
                  <a:srgbClr val="000000"/>
                </a:solidFill>
                <a:latin typeface="Arial Narrow"/>
                <a:ea typeface="Adobe Fan Heiti Std B"/>
                <a:cs typeface="Arial Narrow" panose="020B0604020202020204" pitchFamily="34" charset="0"/>
              </a:rPr>
              <a:t>Msi</a:t>
            </a:r>
            <a:r>
              <a:rPr lang="en-US" sz="1200" i="1" dirty="0">
                <a:latin typeface="Arial Narrow"/>
                <a:ea typeface="Adobe Fan Heiti Std B"/>
                <a:cs typeface="Arial Narrow" panose="020B0604020202020204" pitchFamily="34" charset="0"/>
              </a:rPr>
              <a:t>2</a:t>
            </a:r>
            <a:r>
              <a:rPr lang="en-US" sz="1200" dirty="0">
                <a:solidFill>
                  <a:srgbClr val="000000"/>
                </a:solidFill>
                <a:latin typeface="Arial Narrow"/>
                <a:ea typeface="Adobe Fan Heiti Std B"/>
                <a:cs typeface="Arial Narrow" panose="020B0604020202020204" pitchFamily="34" charset="0"/>
              </a:rPr>
              <a:t> transcript was decreased by 51.5% (</a:t>
            </a:r>
            <a:r>
              <a:rPr lang="en-US" sz="1200" dirty="0">
                <a:solidFill>
                  <a:srgbClr val="000000"/>
                </a:solidFill>
                <a:latin typeface="Arial Narrow"/>
                <a:ea typeface="Adobe Fan Heiti Std B"/>
                <a:cs typeface="Arial"/>
              </a:rPr>
              <a:t>-0.5145 ± 0.1222, p=0.0004</a:t>
            </a:r>
            <a:r>
              <a:rPr lang="en-US" sz="1200" dirty="0">
                <a:solidFill>
                  <a:srgbClr val="000000"/>
                </a:solidFill>
                <a:latin typeface="Arial Narrow"/>
                <a:ea typeface="Adobe Fan Heiti Std B"/>
                <a:cs typeface="Arial Narrow" panose="020B0604020202020204" pitchFamily="34" charset="0"/>
              </a:rPr>
              <a:t>) and </a:t>
            </a:r>
            <a:r>
              <a:rPr lang="en-US" sz="1200" i="1" dirty="0">
                <a:solidFill>
                  <a:srgbClr val="000000"/>
                </a:solidFill>
                <a:latin typeface="Arial Narrow"/>
                <a:ea typeface="Adobe Fan Heiti Std B"/>
                <a:cs typeface="Arial Narrow" panose="020B0604020202020204" pitchFamily="34" charset="0"/>
              </a:rPr>
              <a:t>Pou1f1</a:t>
            </a:r>
            <a:r>
              <a:rPr lang="en-US" sz="1200" dirty="0">
                <a:solidFill>
                  <a:srgbClr val="000000"/>
                </a:solidFill>
                <a:latin typeface="Arial Narrow"/>
                <a:ea typeface="Adobe Fan Heiti Std B"/>
                <a:cs typeface="Arial Narrow" panose="020B0604020202020204" pitchFamily="34" charset="0"/>
              </a:rPr>
              <a:t> transcript (E) was decreased by 83.5% (</a:t>
            </a:r>
            <a:r>
              <a:rPr lang="en-US" sz="1200" dirty="0">
                <a:solidFill>
                  <a:srgbClr val="000000"/>
                </a:solidFill>
                <a:latin typeface="Arial Narrow"/>
                <a:ea typeface="Adobe Fan Heiti Std B"/>
                <a:cs typeface="Arial"/>
              </a:rPr>
              <a:t>-0.8344 ± 0.1147, p&lt;0.0001) </a:t>
            </a:r>
            <a:r>
              <a:rPr lang="en-US" sz="1200" dirty="0">
                <a:solidFill>
                  <a:srgbClr val="000000"/>
                </a:solidFill>
                <a:latin typeface="Arial Narrow"/>
                <a:ea typeface="Adobe Fan Heiti Std B"/>
                <a:cs typeface="Arial Narrow" panose="020B0604020202020204" pitchFamily="34" charset="0"/>
              </a:rPr>
              <a:t>in CR30 offspring.  Error bars are SEM. ***p&lt;0.001; ****p&lt;0.0001. Student’s t-test.</a:t>
            </a:r>
          </a:p>
          <a:p>
            <a:endParaRPr lang="en-US" dirty="0"/>
          </a:p>
        </p:txBody>
      </p:sp>
      <p:sp>
        <p:nvSpPr>
          <p:cNvPr id="4" name="Slide Number Placeholder 3"/>
          <p:cNvSpPr>
            <a:spLocks noGrp="1"/>
          </p:cNvSpPr>
          <p:nvPr>
            <p:ph type="sldNum" sz="quarter" idx="10"/>
          </p:nvPr>
        </p:nvSpPr>
        <p:spPr/>
        <p:txBody>
          <a:bodyPr/>
          <a:lstStyle/>
          <a:p>
            <a:fld id="{C082089E-5C5B-304E-862D-5E340391FCEB}" type="slidenum">
              <a:rPr lang="en-US" smtClean="0"/>
              <a:t>7</a:t>
            </a:fld>
            <a:endParaRPr lang="en-US"/>
          </a:p>
        </p:txBody>
      </p:sp>
    </p:spTree>
    <p:extLst>
      <p:ext uri="{BB962C8B-B14F-4D97-AF65-F5344CB8AC3E}">
        <p14:creationId xmlns:p14="http://schemas.microsoft.com/office/powerpoint/2010/main" val="1188687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Figure 2: </a:t>
            </a:r>
            <a:r>
              <a:rPr lang="en-US" sz="1200" b="1" dirty="0">
                <a:solidFill>
                  <a:schemeClr val="tx1">
                    <a:lumMod val="75000"/>
                    <a:lumOff val="25000"/>
                  </a:schemeClr>
                </a:solidFill>
              </a:rPr>
              <a:t>Male and Female adult weights and food intake over 25 wks. </a:t>
            </a:r>
            <a:r>
              <a:rPr lang="en-US" sz="1200" dirty="0">
                <a:solidFill>
                  <a:schemeClr val="tx1">
                    <a:lumMod val="75000"/>
                    <a:lumOff val="25000"/>
                  </a:schemeClr>
                </a:solidFill>
              </a:rPr>
              <a:t>A) CR30-HFD males had reduced weight (starting at 5 </a:t>
            </a:r>
            <a:r>
              <a:rPr lang="en-US" sz="1200" dirty="0" err="1">
                <a:solidFill>
                  <a:schemeClr val="tx1">
                    <a:lumMod val="75000"/>
                    <a:lumOff val="25000"/>
                  </a:schemeClr>
                </a:solidFill>
              </a:rPr>
              <a:t>wks</a:t>
            </a:r>
            <a:r>
              <a:rPr lang="en-US" sz="1200" dirty="0">
                <a:solidFill>
                  <a:schemeClr val="tx1">
                    <a:lumMod val="75000"/>
                    <a:lumOff val="25000"/>
                  </a:schemeClr>
                </a:solidFill>
              </a:rPr>
              <a:t>, 3.761g less than CTRL-HFD, p&lt;0.05). B) CR30-HFD females gained more weight than CTRL-HFD. C) CR30-HFD males had reduced food intake compared to Fed-HFD males. D) CR30 females had increased food intake than CTRL-HFD. CR30 HFD males weekly weight gain was blunted, but not the CR30 HFD females. Error Bars are SEM. *p&lt;0.05, **p&lt;0.01, ***p&lt;0.001; ****p&lt;0.0001. Two- Way </a:t>
            </a:r>
            <a:r>
              <a:rPr lang="en-US" sz="1200" dirty="0" err="1">
                <a:solidFill>
                  <a:schemeClr val="tx1">
                    <a:lumMod val="75000"/>
                    <a:lumOff val="25000"/>
                  </a:schemeClr>
                </a:solidFill>
              </a:rPr>
              <a:t>Anova</a:t>
            </a:r>
            <a:r>
              <a:rPr lang="en-US" sz="1200" dirty="0">
                <a:solidFill>
                  <a:schemeClr val="tx1">
                    <a:lumMod val="75000"/>
                    <a:lumOff val="25000"/>
                  </a:schemeClr>
                </a:solidFill>
              </a:rPr>
              <a:t> </a:t>
            </a:r>
          </a:p>
          <a:p>
            <a:endParaRPr lang="en-US" dirty="0"/>
          </a:p>
          <a:p>
            <a:r>
              <a:rPr lang="en-US" dirty="0"/>
              <a:t>So what did we observe</a:t>
            </a:r>
          </a:p>
          <a:p>
            <a:endParaRPr lang="en-US" dirty="0"/>
          </a:p>
          <a:p>
            <a:r>
              <a:rPr lang="en-US" dirty="0"/>
              <a:t>As you can see by the graph what we expected happened in both </a:t>
            </a:r>
            <a:r>
              <a:rPr lang="en-US" dirty="0" err="1"/>
              <a:t>sexs</a:t>
            </a:r>
            <a:r>
              <a:rPr lang="en-US" dirty="0"/>
              <a:t> (mice fed HFD increased in weight) however what is interesting is that the CR30 males was blunted where they weren’t gaining weight as much weight as the FED HFD males and the females continued to gain </a:t>
            </a:r>
            <a:r>
              <a:rPr lang="en-US" dirty="0" err="1"/>
              <a:t>weght</a:t>
            </a:r>
            <a:r>
              <a:rPr lang="en-US" dirty="0"/>
              <a:t> </a:t>
            </a:r>
            <a:r>
              <a:rPr lang="en-US" dirty="0" err="1"/>
              <a:t>smilaritly</a:t>
            </a:r>
            <a:r>
              <a:rPr lang="en-US" dirty="0"/>
              <a:t> in FED and CR30 </a:t>
            </a:r>
          </a:p>
          <a:p>
            <a:endParaRPr lang="en-US" dirty="0"/>
          </a:p>
          <a:p>
            <a:r>
              <a:rPr lang="en-US" dirty="0"/>
              <a:t>Food intake was not significantly diff </a:t>
            </a:r>
            <a:r>
              <a:rPr lang="en-US" dirty="0" err="1"/>
              <a:t>amoung</a:t>
            </a:r>
            <a:r>
              <a:rPr lang="en-US" dirty="0"/>
              <a:t> </a:t>
            </a:r>
            <a:r>
              <a:rPr lang="en-US" dirty="0" err="1"/>
              <a:t>condituons</a:t>
            </a:r>
            <a:r>
              <a:rPr lang="en-US" dirty="0"/>
              <a:t> so we can </a:t>
            </a:r>
            <a:r>
              <a:rPr lang="en-US" dirty="0" err="1"/>
              <a:t>conclulde</a:t>
            </a:r>
            <a:r>
              <a:rPr lang="en-US" dirty="0"/>
              <a:t> that it was the </a:t>
            </a:r>
            <a:r>
              <a:rPr lang="en-US" dirty="0" err="1"/>
              <a:t>compositon</a:t>
            </a:r>
            <a:r>
              <a:rPr lang="en-US" dirty="0"/>
              <a:t> of the diet that affected weight gain</a:t>
            </a:r>
          </a:p>
        </p:txBody>
      </p:sp>
      <p:sp>
        <p:nvSpPr>
          <p:cNvPr id="4" name="Slide Number Placeholder 3"/>
          <p:cNvSpPr>
            <a:spLocks noGrp="1"/>
          </p:cNvSpPr>
          <p:nvPr>
            <p:ph type="sldNum" sz="quarter" idx="5"/>
          </p:nvPr>
        </p:nvSpPr>
        <p:spPr/>
        <p:txBody>
          <a:bodyPr/>
          <a:lstStyle/>
          <a:p>
            <a:fld id="{9A1B0804-E8B5-D14C-8967-85CC556357EB}" type="slidenum">
              <a:rPr lang="en-US" smtClean="0"/>
              <a:t>8</a:t>
            </a:fld>
            <a:endParaRPr lang="en-US"/>
          </a:p>
        </p:txBody>
      </p:sp>
    </p:spTree>
    <p:extLst>
      <p:ext uri="{BB962C8B-B14F-4D97-AF65-F5344CB8AC3E}">
        <p14:creationId xmlns:p14="http://schemas.microsoft.com/office/powerpoint/2010/main" val="416240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did GTT on the mice to observe Fasting </a:t>
            </a:r>
            <a:r>
              <a:rPr lang="en-US" sz="1200" dirty="0"/>
              <a:t>depletes liver glycogen stores and produces a baseline blood glucose levels</a:t>
            </a:r>
          </a:p>
          <a:p>
            <a:endParaRPr lang="en-US" dirty="0"/>
          </a:p>
        </p:txBody>
      </p:sp>
      <p:sp>
        <p:nvSpPr>
          <p:cNvPr id="4" name="Slide Number Placeholder 3"/>
          <p:cNvSpPr>
            <a:spLocks noGrp="1"/>
          </p:cNvSpPr>
          <p:nvPr>
            <p:ph type="sldNum" sz="quarter" idx="5"/>
          </p:nvPr>
        </p:nvSpPr>
        <p:spPr/>
        <p:txBody>
          <a:bodyPr/>
          <a:lstStyle/>
          <a:p>
            <a:fld id="{9A1B0804-E8B5-D14C-8967-85CC556357EB}" type="slidenum">
              <a:rPr lang="en-US" smtClean="0"/>
              <a:t>9</a:t>
            </a:fld>
            <a:endParaRPr lang="en-US"/>
          </a:p>
        </p:txBody>
      </p:sp>
    </p:spTree>
    <p:extLst>
      <p:ext uri="{BB962C8B-B14F-4D97-AF65-F5344CB8AC3E}">
        <p14:creationId xmlns:p14="http://schemas.microsoft.com/office/powerpoint/2010/main" val="347813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y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38346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79365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8580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3212555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3977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Title and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1524000" y="1767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414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Two Conten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16000" y="914402"/>
            <a:ext cx="10160000" cy="609599"/>
          </a:xfr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11" name="Content Placeholder 2"/>
          <p:cNvSpPr>
            <a:spLocks noGrp="1"/>
          </p:cNvSpPr>
          <p:nvPr>
            <p:ph idx="13"/>
          </p:nvPr>
        </p:nvSpPr>
        <p:spPr>
          <a:xfrm>
            <a:off x="609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197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988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4800600"/>
            <a:ext cx="7315200" cy="566738"/>
          </a:xfr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6"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2389717" y="5367338"/>
            <a:ext cx="7315200" cy="804862"/>
          </a:xfr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6507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36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a:prstGeom prst="rect">
            <a:avLst/>
          </a:prstGeo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2037156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a:prstGeom prst="rect">
            <a:avLst/>
          </a:prstGeo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884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27786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Content Placeholder 2"/>
          <p:cNvSpPr>
            <a:spLocks noGrp="1"/>
          </p:cNvSpPr>
          <p:nvPr>
            <p:ph idx="13"/>
          </p:nvPr>
        </p:nvSpPr>
        <p:spPr>
          <a:xfrm>
            <a:off x="1524000" y="1767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77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a:prstGeom prst="rect">
            <a:avLst/>
          </a:prstGeo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836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Picture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2389717" y="4800600"/>
            <a:ext cx="7315200" cy="566738"/>
          </a:xfrm>
          <a:prstGeom prst="rect">
            <a:avLst/>
          </a:prstGeo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11" name="Picture Placeholder 2"/>
          <p:cNvSpPr>
            <a:spLocks noGrp="1"/>
          </p:cNvSpPr>
          <p:nvPr>
            <p:ph type="pic" idx="1"/>
          </p:nvPr>
        </p:nvSpPr>
        <p:spPr>
          <a:xfrm>
            <a:off x="2389717" y="612775"/>
            <a:ext cx="73152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2"/>
          </p:nvPr>
        </p:nvSpPr>
        <p:spPr>
          <a:xfrm>
            <a:off x="2389717" y="5367338"/>
            <a:ext cx="7315200" cy="804862"/>
          </a:xfrm>
          <a:prstGeom prst="rect">
            <a:avLst/>
          </a:prstGeo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05564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955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2438400" y="4800600"/>
            <a:ext cx="7315200" cy="566738"/>
          </a:xfrm>
          <a:prstGeom prst="rect">
            <a:avLst/>
          </a:prstGeom>
        </p:spPr>
        <p:txBody>
          <a:bodyPr anchor="b">
            <a:normAutofit/>
          </a:bodyPr>
          <a:lstStyle>
            <a:lvl1pPr algn="l">
              <a:defRPr sz="1800" b="1">
                <a:latin typeface="Arial"/>
                <a:cs typeface="Arial"/>
              </a:defRPr>
            </a:lvl1pPr>
          </a:lstStyle>
          <a:p>
            <a:r>
              <a:rPr lang="en-US" dirty="0"/>
              <a:t>Click to edit Master title style</a:t>
            </a:r>
          </a:p>
        </p:txBody>
      </p:sp>
      <p:sp>
        <p:nvSpPr>
          <p:cNvPr id="9" name="Text Placeholder 3"/>
          <p:cNvSpPr>
            <a:spLocks noGrp="1"/>
          </p:cNvSpPr>
          <p:nvPr>
            <p:ph type="body" sz="half" idx="2"/>
          </p:nvPr>
        </p:nvSpPr>
        <p:spPr>
          <a:xfrm>
            <a:off x="2438400" y="5367338"/>
            <a:ext cx="7315200" cy="804862"/>
          </a:xfrm>
          <a:prstGeom prst="rect">
            <a:avLst/>
          </a:prstGeo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Content Placeholder 2"/>
          <p:cNvSpPr>
            <a:spLocks noGrp="1"/>
          </p:cNvSpPr>
          <p:nvPr>
            <p:ph idx="13"/>
          </p:nvPr>
        </p:nvSpPr>
        <p:spPr>
          <a:xfrm>
            <a:off x="2438400" y="609600"/>
            <a:ext cx="7315200" cy="4114800"/>
          </a:xfrm>
          <a:prstGeom prst="rect">
            <a:avLst/>
          </a:prstGeom>
        </p:spPr>
        <p:txBody>
          <a:bodyPr/>
          <a:lstStyle>
            <a:lvl1pPr marL="0" indent="0">
              <a:buFont typeface="Arial"/>
              <a:buNone/>
              <a:defRPr sz="1800">
                <a:solidFill>
                  <a:schemeClr val="tx1"/>
                </a:solidFill>
                <a:latin typeface="Arial"/>
                <a:cs typeface="Arial"/>
              </a:defRPr>
            </a:lvl1pPr>
            <a:lvl2pPr marL="403225" indent="-230188">
              <a:tabLst/>
              <a:defRPr sz="1800">
                <a:solidFill>
                  <a:schemeClr val="tx1"/>
                </a:solidFill>
                <a:latin typeface="Arial"/>
                <a:cs typeface="Arial"/>
              </a:defRPr>
            </a:lvl2pPr>
            <a:lvl3pPr marL="568325" indent="-165100">
              <a:defRPr sz="1800">
                <a:solidFill>
                  <a:schemeClr val="tx1"/>
                </a:solidFill>
                <a:latin typeface="Arial"/>
                <a:cs typeface="Arial"/>
              </a:defRPr>
            </a:lvl3pPr>
            <a:lvl4pPr marL="798513" indent="-230188">
              <a:defRPr sz="1800">
                <a:solidFill>
                  <a:schemeClr val="tx1"/>
                </a:solidFill>
                <a:latin typeface="Arial"/>
                <a:cs typeface="Arial"/>
              </a:defRPr>
            </a:lvl4pPr>
            <a:lvl5pPr marL="971550" indent="-173038">
              <a:defRPr sz="1800">
                <a:solidFill>
                  <a:schemeClr val="tx1"/>
                </a:solidFill>
                <a:latin typeface="Arial"/>
                <a:cs typeface="Arial"/>
              </a:defRPr>
            </a:lvl5pPr>
          </a:lstStyle>
          <a:p>
            <a:pPr lvl="0"/>
            <a:endParaRPr lang="en-US" dirty="0"/>
          </a:p>
        </p:txBody>
      </p:sp>
    </p:spTree>
    <p:extLst>
      <p:ext uri="{BB962C8B-B14F-4D97-AF65-F5344CB8AC3E}">
        <p14:creationId xmlns:p14="http://schemas.microsoft.com/office/powerpoint/2010/main" val="407679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latin typeface="Arial"/>
                <a:cs typeface="Arial"/>
              </a:defRPr>
            </a:lvl1pPr>
          </a:lstStyle>
          <a:p>
            <a:r>
              <a:rPr lang="en-US" dirty="0"/>
              <a:t>Click to add title</a:t>
            </a:r>
          </a:p>
        </p:txBody>
      </p:sp>
    </p:spTree>
    <p:extLst>
      <p:ext uri="{BB962C8B-B14F-4D97-AF65-F5344CB8AC3E}">
        <p14:creationId xmlns:p14="http://schemas.microsoft.com/office/powerpoint/2010/main" val="201436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3"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8" name="Content Placeholder 2"/>
          <p:cNvSpPr>
            <a:spLocks noGrp="1"/>
          </p:cNvSpPr>
          <p:nvPr>
            <p:ph idx="13"/>
          </p:nvPr>
        </p:nvSpPr>
        <p:spPr>
          <a:xfrm>
            <a:off x="1524000" y="2148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825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11" name="Content Placeholder 2"/>
          <p:cNvSpPr>
            <a:spLocks noGrp="1"/>
          </p:cNvSpPr>
          <p:nvPr>
            <p:ph idx="13"/>
          </p:nvPr>
        </p:nvSpPr>
        <p:spPr>
          <a:xfrm>
            <a:off x="1524000" y="1767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70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p:spPr>
        <p:txBody>
          <a:bodyPr anchor="t">
            <a:normAutofit/>
          </a:bodyPr>
          <a:lstStyle>
            <a:lvl1pPr algn="ctr">
              <a:defRPr sz="3200" baseline="0">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423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7703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4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02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4.jpeg"/><Relationship Id="rId5" Type="http://schemas.openxmlformats.org/officeDocument/2006/relationships/slideLayout" Target="../slideLayouts/slideLayout7.xml"/><Relationship Id="rId10"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0.xml"/><Relationship Id="rId7"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270211" cy="6903720"/>
          </a:xfrm>
          <a:prstGeom prst="rect">
            <a:avLst/>
          </a:prstGeom>
        </p:spPr>
      </p:pic>
      <p:sp>
        <p:nvSpPr>
          <p:cNvPr id="8"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1/17/24</a:t>
            </a:fld>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300476094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9"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1/17/24</a:t>
            </a:fld>
            <a:endParaRPr lang="en-US"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52614406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43D5F-4AA8-E043-ABA6-5ED8B75A025D}" type="datetimeFigureOut">
              <a:rPr lang="en-US" smtClean="0"/>
              <a:t>1/17/24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0A92F-4BE2-9B4C-AE19-1C47AA9E536C}" type="slidenum">
              <a:rPr lang="en-US" smtClean="0"/>
              <a:t>‹#›</a:t>
            </a:fld>
            <a:endParaRPr lang="en-US"/>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34" y="1397"/>
            <a:ext cx="12270211" cy="6903720"/>
          </a:xfrm>
          <a:prstGeom prst="rect">
            <a:avLst/>
          </a:prstGeom>
        </p:spPr>
      </p:pic>
      <p:sp>
        <p:nvSpPr>
          <p:cNvPr id="9"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pPr/>
              <a:t>‹#›</a:t>
            </a:fld>
            <a:endParaRPr lang="en-US" sz="900" dirty="0"/>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824655885"/>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9" r:id="rId5"/>
    <p:sldLayoutId id="2147483657" r:id="rId6"/>
    <p:sldLayoutId id="2147483682" r:id="rId7"/>
    <p:sldLayoutId id="2147483683" r:id="rId8"/>
    <p:sldLayoutId id="2147483684"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89BAC-2917-424A-ACDC-924CB93C1DC3}" type="datetimeFigureOut">
              <a:rPr lang="en-US" smtClean="0"/>
              <a:t>1/17/24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E8EAE-1272-3C40-B6DE-1D055632DDE7}" type="slidenum">
              <a:rPr lang="en-US" smtClean="0"/>
              <a:t>‹#›</a:t>
            </a:fld>
            <a:endParaRPr lang="en-US"/>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11"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1053830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6"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2388978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01600" y="65690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610322736"/>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Relationship Id="rId7"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9.tiff"/><Relationship Id="rId5" Type="http://schemas.openxmlformats.org/officeDocument/2006/relationships/image" Target="../media/image18.tif"/><Relationship Id="rId4" Type="http://schemas.openxmlformats.org/officeDocument/2006/relationships/image" Target="../media/image17.ti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79FC-A704-016D-A92B-16AC72475682}"/>
              </a:ext>
            </a:extLst>
          </p:cNvPr>
          <p:cNvSpPr>
            <a:spLocks noGrp="1"/>
          </p:cNvSpPr>
          <p:nvPr>
            <p:ph type="ctrTitle"/>
          </p:nvPr>
        </p:nvSpPr>
        <p:spPr>
          <a:xfrm>
            <a:off x="5791200" y="1676400"/>
            <a:ext cx="5994400" cy="1219200"/>
          </a:xfrm>
        </p:spPr>
        <p:txBody>
          <a:bodyPr>
            <a:noAutofit/>
          </a:bodyPr>
          <a:lstStyle/>
          <a:p>
            <a:pPr>
              <a:lnSpc>
                <a:spcPct val="90000"/>
              </a:lnSpc>
            </a:pPr>
            <a:r>
              <a:rPr lang="en-US" sz="2800" dirty="0"/>
              <a:t>Male offspring of undernourished dams are protected from high fat diet-induced weight gain and display sex-specific metabolic changes</a:t>
            </a:r>
            <a:br>
              <a:rPr lang="en-US" sz="2800" dirty="0"/>
            </a:br>
            <a:endParaRPr lang="en-US" sz="2800" dirty="0"/>
          </a:p>
        </p:txBody>
      </p:sp>
      <p:sp>
        <p:nvSpPr>
          <p:cNvPr id="3" name="Subtitle 2">
            <a:extLst>
              <a:ext uri="{FF2B5EF4-FFF2-40B4-BE49-F238E27FC236}">
                <a16:creationId xmlns:a16="http://schemas.microsoft.com/office/drawing/2014/main" id="{418653E3-90BD-34E6-D111-E32D37DDBABE}"/>
              </a:ext>
            </a:extLst>
          </p:cNvPr>
          <p:cNvSpPr>
            <a:spLocks noGrp="1"/>
          </p:cNvSpPr>
          <p:nvPr>
            <p:ph type="subTitle" idx="1"/>
          </p:nvPr>
        </p:nvSpPr>
        <p:spPr>
          <a:xfrm>
            <a:off x="5791200" y="3733799"/>
            <a:ext cx="5994400" cy="1066800"/>
          </a:xfrm>
        </p:spPr>
        <p:txBody>
          <a:bodyPr>
            <a:normAutofit fontScale="85000" lnSpcReduction="20000"/>
          </a:bodyPr>
          <a:lstStyle/>
          <a:p>
            <a:pPr>
              <a:lnSpc>
                <a:spcPct val="90000"/>
              </a:lnSpc>
            </a:pPr>
            <a:r>
              <a:rPr lang="en-US" sz="1600" dirty="0"/>
              <a:t>Kya Carroll</a:t>
            </a:r>
          </a:p>
          <a:p>
            <a:pPr>
              <a:lnSpc>
                <a:spcPct val="90000"/>
              </a:lnSpc>
            </a:pPr>
            <a:r>
              <a:rPr lang="en-US" sz="1600" dirty="0"/>
              <a:t>Hendrix College</a:t>
            </a:r>
          </a:p>
          <a:p>
            <a:pPr>
              <a:lnSpc>
                <a:spcPct val="90000"/>
              </a:lnSpc>
            </a:pPr>
            <a:endParaRPr lang="en-US" sz="1600" dirty="0"/>
          </a:p>
          <a:p>
            <a:pPr>
              <a:lnSpc>
                <a:spcPct val="90000"/>
              </a:lnSpc>
            </a:pPr>
            <a:r>
              <a:rPr lang="en-US" sz="1600" dirty="0"/>
              <a:t>Lab of Drs. Gwen Childs and Angela </a:t>
            </a:r>
            <a:r>
              <a:rPr lang="en-US" sz="1600" dirty="0" err="1"/>
              <a:t>Odle</a:t>
            </a:r>
            <a:endParaRPr lang="en-US" sz="1600" dirty="0"/>
          </a:p>
          <a:p>
            <a:pPr>
              <a:lnSpc>
                <a:spcPct val="90000"/>
              </a:lnSpc>
            </a:pPr>
            <a:r>
              <a:rPr lang="en-US" sz="1600" dirty="0"/>
              <a:t>Assisted by Dr. Tiffany Miles </a:t>
            </a:r>
          </a:p>
        </p:txBody>
      </p:sp>
    </p:spTree>
    <p:extLst>
      <p:ext uri="{BB962C8B-B14F-4D97-AF65-F5344CB8AC3E}">
        <p14:creationId xmlns:p14="http://schemas.microsoft.com/office/powerpoint/2010/main" val="146152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7381-3B08-BBA9-910C-19EA94B8CB0C}"/>
              </a:ext>
            </a:extLst>
          </p:cNvPr>
          <p:cNvSpPr>
            <a:spLocks noGrp="1"/>
          </p:cNvSpPr>
          <p:nvPr>
            <p:ph type="title"/>
          </p:nvPr>
        </p:nvSpPr>
        <p:spPr>
          <a:xfrm>
            <a:off x="677334" y="609599"/>
            <a:ext cx="10600266" cy="1358433"/>
          </a:xfrm>
        </p:spPr>
        <p:txBody>
          <a:bodyPr vert="horz" lIns="91440" tIns="45720" rIns="91440" bIns="45720" rtlCol="0" anchor="t">
            <a:noAutofit/>
          </a:bodyPr>
          <a:lstStyle/>
          <a:p>
            <a:pPr algn="l">
              <a:lnSpc>
                <a:spcPct val="90000"/>
              </a:lnSpc>
            </a:pPr>
            <a:r>
              <a:rPr lang="en-US" sz="2800" dirty="0"/>
              <a:t>Part 2: CR30 HFD males had a reduced spike in glucose levels and clearance compared to CR30 HFD females. Serum leptin trended with weight gain.</a:t>
            </a:r>
          </a:p>
        </p:txBody>
      </p:sp>
      <p:pic>
        <p:nvPicPr>
          <p:cNvPr id="5" name="Picture 4">
            <a:extLst>
              <a:ext uri="{FF2B5EF4-FFF2-40B4-BE49-F238E27FC236}">
                <a16:creationId xmlns:a16="http://schemas.microsoft.com/office/drawing/2014/main" id="{8FD8235B-FF42-D64A-C2AF-E275E9E8E03B}"/>
              </a:ext>
            </a:extLst>
          </p:cNvPr>
          <p:cNvPicPr>
            <a:picLocks noChangeAspect="1"/>
          </p:cNvPicPr>
          <p:nvPr/>
        </p:nvPicPr>
        <p:blipFill>
          <a:blip r:embed="rId3"/>
          <a:stretch>
            <a:fillRect/>
          </a:stretch>
        </p:blipFill>
        <p:spPr>
          <a:xfrm>
            <a:off x="2077781" y="2161673"/>
            <a:ext cx="3657600" cy="2334127"/>
          </a:xfrm>
          <a:prstGeom prst="rect">
            <a:avLst/>
          </a:prstGeom>
        </p:spPr>
      </p:pic>
      <p:sp>
        <p:nvSpPr>
          <p:cNvPr id="6" name="TextBox 5">
            <a:extLst>
              <a:ext uri="{FF2B5EF4-FFF2-40B4-BE49-F238E27FC236}">
                <a16:creationId xmlns:a16="http://schemas.microsoft.com/office/drawing/2014/main" id="{D6420E41-EF5C-0107-0445-C10A021CD9D6}"/>
              </a:ext>
            </a:extLst>
          </p:cNvPr>
          <p:cNvSpPr txBox="1"/>
          <p:nvPr/>
        </p:nvSpPr>
        <p:spPr>
          <a:xfrm>
            <a:off x="2652086" y="1720896"/>
            <a:ext cx="2508990" cy="312699"/>
          </a:xfrm>
          <a:prstGeom prst="rect">
            <a:avLst/>
          </a:prstGeom>
          <a:noFill/>
        </p:spPr>
        <p:txBody>
          <a:bodyPr wrap="square">
            <a:spAutoFit/>
          </a:bodyPr>
          <a:lstStyle/>
          <a:p>
            <a:pPr algn="ctr" defTabSz="5139129"/>
            <a:r>
              <a:rPr lang="en-US" sz="1600" dirty="0">
                <a:latin typeface="Arial Narrow" panose="020B0604020202020204" pitchFamily="34" charset="0"/>
                <a:ea typeface="Adobe Fan Heiti Std B"/>
                <a:cs typeface="Arial Narrow" panose="020B0604020202020204" pitchFamily="34" charset="0"/>
              </a:rPr>
              <a:t>MALE</a:t>
            </a:r>
          </a:p>
        </p:txBody>
      </p:sp>
      <p:sp>
        <p:nvSpPr>
          <p:cNvPr id="7" name="TextBox 6">
            <a:extLst>
              <a:ext uri="{FF2B5EF4-FFF2-40B4-BE49-F238E27FC236}">
                <a16:creationId xmlns:a16="http://schemas.microsoft.com/office/drawing/2014/main" id="{318068C7-4DC5-2619-4F88-5585487A0032}"/>
              </a:ext>
            </a:extLst>
          </p:cNvPr>
          <p:cNvSpPr txBox="1"/>
          <p:nvPr/>
        </p:nvSpPr>
        <p:spPr>
          <a:xfrm>
            <a:off x="6964843" y="1720896"/>
            <a:ext cx="2508990" cy="312699"/>
          </a:xfrm>
          <a:prstGeom prst="rect">
            <a:avLst/>
          </a:prstGeom>
          <a:noFill/>
        </p:spPr>
        <p:txBody>
          <a:bodyPr wrap="square">
            <a:spAutoFit/>
          </a:bodyPr>
          <a:lstStyle/>
          <a:p>
            <a:pPr algn="ctr" defTabSz="5139129"/>
            <a:r>
              <a:rPr lang="en-US" sz="1600" dirty="0">
                <a:latin typeface="Arial Narrow" panose="020B0604020202020204" pitchFamily="34" charset="0"/>
                <a:ea typeface="Adobe Fan Heiti Std B"/>
                <a:cs typeface="Arial Narrow" panose="020B0604020202020204" pitchFamily="34" charset="0"/>
              </a:rPr>
              <a:t>FEMALE</a:t>
            </a:r>
          </a:p>
        </p:txBody>
      </p:sp>
      <p:pic>
        <p:nvPicPr>
          <p:cNvPr id="8" name="Picture 7">
            <a:extLst>
              <a:ext uri="{FF2B5EF4-FFF2-40B4-BE49-F238E27FC236}">
                <a16:creationId xmlns:a16="http://schemas.microsoft.com/office/drawing/2014/main" id="{25B11B86-0730-E4C3-56BD-9AB014C1C343}"/>
              </a:ext>
            </a:extLst>
          </p:cNvPr>
          <p:cNvPicPr>
            <a:picLocks noChangeAspect="1"/>
          </p:cNvPicPr>
          <p:nvPr/>
        </p:nvPicPr>
        <p:blipFill>
          <a:blip r:embed="rId4"/>
          <a:stretch>
            <a:fillRect/>
          </a:stretch>
        </p:blipFill>
        <p:spPr>
          <a:xfrm>
            <a:off x="6344981" y="2147237"/>
            <a:ext cx="3657600" cy="2348563"/>
          </a:xfrm>
          <a:prstGeom prst="rect">
            <a:avLst/>
          </a:prstGeom>
        </p:spPr>
      </p:pic>
      <p:pic>
        <p:nvPicPr>
          <p:cNvPr id="9" name="Picture 8">
            <a:extLst>
              <a:ext uri="{FF2B5EF4-FFF2-40B4-BE49-F238E27FC236}">
                <a16:creationId xmlns:a16="http://schemas.microsoft.com/office/drawing/2014/main" id="{62DF8D41-68F1-6724-F544-E721E19B16D6}"/>
              </a:ext>
            </a:extLst>
          </p:cNvPr>
          <p:cNvPicPr>
            <a:picLocks noChangeAspect="1"/>
          </p:cNvPicPr>
          <p:nvPr/>
        </p:nvPicPr>
        <p:blipFill>
          <a:blip r:embed="rId5"/>
          <a:stretch>
            <a:fillRect/>
          </a:stretch>
        </p:blipFill>
        <p:spPr>
          <a:xfrm>
            <a:off x="1828800" y="4422643"/>
            <a:ext cx="3657600" cy="2355022"/>
          </a:xfrm>
          <a:prstGeom prst="rect">
            <a:avLst/>
          </a:prstGeom>
        </p:spPr>
      </p:pic>
      <p:pic>
        <p:nvPicPr>
          <p:cNvPr id="10" name="Picture 9">
            <a:extLst>
              <a:ext uri="{FF2B5EF4-FFF2-40B4-BE49-F238E27FC236}">
                <a16:creationId xmlns:a16="http://schemas.microsoft.com/office/drawing/2014/main" id="{A3396890-45AA-ED33-2028-A1A9829FA8C8}"/>
              </a:ext>
            </a:extLst>
          </p:cNvPr>
          <p:cNvPicPr>
            <a:picLocks noChangeAspect="1"/>
          </p:cNvPicPr>
          <p:nvPr/>
        </p:nvPicPr>
        <p:blipFill>
          <a:blip r:embed="rId6"/>
          <a:stretch>
            <a:fillRect/>
          </a:stretch>
        </p:blipFill>
        <p:spPr>
          <a:xfrm>
            <a:off x="6070600" y="4419600"/>
            <a:ext cx="3657600" cy="2358065"/>
          </a:xfrm>
          <a:prstGeom prst="rect">
            <a:avLst/>
          </a:prstGeom>
        </p:spPr>
      </p:pic>
    </p:spTree>
    <p:extLst>
      <p:ext uri="{BB962C8B-B14F-4D97-AF65-F5344CB8AC3E}">
        <p14:creationId xmlns:p14="http://schemas.microsoft.com/office/powerpoint/2010/main" val="240203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A8BE-2EF3-9EEC-C96C-10B41F28D914}"/>
              </a:ext>
            </a:extLst>
          </p:cNvPr>
          <p:cNvSpPr>
            <a:spLocks noGrp="1"/>
          </p:cNvSpPr>
          <p:nvPr>
            <p:ph type="title"/>
          </p:nvPr>
        </p:nvSpPr>
        <p:spPr>
          <a:xfrm>
            <a:off x="609600" y="302654"/>
            <a:ext cx="10972800" cy="1143000"/>
          </a:xfrm>
        </p:spPr>
        <p:txBody>
          <a:bodyPr>
            <a:normAutofit/>
          </a:bodyPr>
          <a:lstStyle/>
          <a:p>
            <a:pPr algn="l"/>
            <a:r>
              <a:rPr lang="en-US" dirty="0"/>
              <a:t>CLAMS: Comprehensive Lab Animal Monitoring System</a:t>
            </a:r>
          </a:p>
        </p:txBody>
      </p:sp>
      <p:sp>
        <p:nvSpPr>
          <p:cNvPr id="3" name="Content Placeholder 2">
            <a:extLst>
              <a:ext uri="{FF2B5EF4-FFF2-40B4-BE49-F238E27FC236}">
                <a16:creationId xmlns:a16="http://schemas.microsoft.com/office/drawing/2014/main" id="{185D17A8-3ADD-C4DF-981C-E9B0E7F4C7F0}"/>
              </a:ext>
            </a:extLst>
          </p:cNvPr>
          <p:cNvSpPr>
            <a:spLocks noGrp="1"/>
          </p:cNvSpPr>
          <p:nvPr>
            <p:ph idx="1"/>
          </p:nvPr>
        </p:nvSpPr>
        <p:spPr>
          <a:xfrm>
            <a:off x="1918932" y="1600200"/>
            <a:ext cx="8596668" cy="4394757"/>
          </a:xfrm>
        </p:spPr>
        <p:txBody>
          <a:bodyPr>
            <a:normAutofit lnSpcReduction="10000"/>
          </a:bodyPr>
          <a:lstStyle/>
          <a:p>
            <a:pPr>
              <a:lnSpc>
                <a:spcPct val="120000"/>
              </a:lnSpc>
              <a:spcBef>
                <a:spcPts val="0"/>
              </a:spcBef>
            </a:pPr>
            <a:r>
              <a:rPr lang="en-US" dirty="0"/>
              <a:t>Measures/Calculates</a:t>
            </a:r>
          </a:p>
          <a:p>
            <a:pPr lvl="1">
              <a:lnSpc>
                <a:spcPct val="120000"/>
              </a:lnSpc>
              <a:spcBef>
                <a:spcPts val="0"/>
              </a:spcBef>
            </a:pPr>
            <a:r>
              <a:rPr lang="en-US" dirty="0"/>
              <a:t>Respiratory Exchange Ratio (RER) </a:t>
            </a:r>
          </a:p>
          <a:p>
            <a:pPr lvl="2">
              <a:lnSpc>
                <a:spcPct val="120000"/>
              </a:lnSpc>
              <a:spcBef>
                <a:spcPts val="0"/>
              </a:spcBef>
            </a:pPr>
            <a:r>
              <a:rPr lang="en-US" dirty="0"/>
              <a:t>Indicates preferential energy source</a:t>
            </a:r>
          </a:p>
          <a:p>
            <a:pPr lvl="2">
              <a:lnSpc>
                <a:spcPct val="120000"/>
              </a:lnSpc>
              <a:spcBef>
                <a:spcPts val="0"/>
              </a:spcBef>
            </a:pPr>
            <a:r>
              <a:rPr lang="en-US" dirty="0"/>
              <a:t>Values close to 1.0 = carbohydrates are main energy source</a:t>
            </a:r>
          </a:p>
          <a:p>
            <a:pPr lvl="2">
              <a:lnSpc>
                <a:spcPct val="120000"/>
              </a:lnSpc>
              <a:spcBef>
                <a:spcPts val="0"/>
              </a:spcBef>
            </a:pPr>
            <a:r>
              <a:rPr lang="en-US" dirty="0"/>
              <a:t>Values closer to 0.7 = fats are main energy source </a:t>
            </a:r>
          </a:p>
          <a:p>
            <a:pPr lvl="1">
              <a:lnSpc>
                <a:spcPct val="120000"/>
              </a:lnSpc>
              <a:spcBef>
                <a:spcPts val="0"/>
              </a:spcBef>
            </a:pPr>
            <a:r>
              <a:rPr lang="en-US" dirty="0"/>
              <a:t>Energy Expenditure: body heat</a:t>
            </a:r>
          </a:p>
          <a:p>
            <a:pPr lvl="1">
              <a:lnSpc>
                <a:spcPct val="120000"/>
              </a:lnSpc>
              <a:spcBef>
                <a:spcPts val="0"/>
              </a:spcBef>
            </a:pPr>
            <a:r>
              <a:rPr lang="en-US" dirty="0"/>
              <a:t>Physical Activity: movement on X- and Z- axis</a:t>
            </a:r>
          </a:p>
          <a:p>
            <a:pPr>
              <a:lnSpc>
                <a:spcPct val="120000"/>
              </a:lnSpc>
              <a:spcBef>
                <a:spcPts val="0"/>
              </a:spcBef>
            </a:pPr>
            <a:r>
              <a:rPr lang="en-US" dirty="0"/>
              <a:t>Assessed at thermoneutral temperature</a:t>
            </a:r>
          </a:p>
          <a:p>
            <a:pPr marL="457200" lvl="1" indent="0">
              <a:lnSpc>
                <a:spcPct val="120000"/>
              </a:lnSpc>
              <a:spcBef>
                <a:spcPts val="0"/>
              </a:spcBef>
              <a:buNone/>
            </a:pPr>
            <a:endParaRPr lang="en-US" dirty="0"/>
          </a:p>
        </p:txBody>
      </p:sp>
    </p:spTree>
    <p:extLst>
      <p:ext uri="{BB962C8B-B14F-4D97-AF65-F5344CB8AC3E}">
        <p14:creationId xmlns:p14="http://schemas.microsoft.com/office/powerpoint/2010/main" val="3168038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35F97-CB03-AF20-AFF3-D690E2AE94F2}"/>
              </a:ext>
            </a:extLst>
          </p:cNvPr>
          <p:cNvSpPr>
            <a:spLocks noGrp="1"/>
          </p:cNvSpPr>
          <p:nvPr>
            <p:ph type="title"/>
          </p:nvPr>
        </p:nvSpPr>
        <p:spPr>
          <a:xfrm>
            <a:off x="752818" y="174629"/>
            <a:ext cx="10686364" cy="1320800"/>
          </a:xfrm>
        </p:spPr>
        <p:txBody>
          <a:bodyPr>
            <a:noAutofit/>
          </a:bodyPr>
          <a:lstStyle/>
          <a:p>
            <a:pPr algn="l"/>
            <a:r>
              <a:rPr lang="en-US" sz="2800" dirty="0"/>
              <a:t>Part 2: RER is reduced (~0.87) in all HFD group, while energy expenditure was increased in all HFD groups except for Fed-HFD females.</a:t>
            </a:r>
          </a:p>
        </p:txBody>
      </p:sp>
      <p:pic>
        <p:nvPicPr>
          <p:cNvPr id="39" name="Picture 38">
            <a:extLst>
              <a:ext uri="{FF2B5EF4-FFF2-40B4-BE49-F238E27FC236}">
                <a16:creationId xmlns:a16="http://schemas.microsoft.com/office/drawing/2014/main" id="{D7F393C9-AB09-F36E-1953-8BC0C6A902C6}"/>
              </a:ext>
            </a:extLst>
          </p:cNvPr>
          <p:cNvPicPr>
            <a:picLocks noChangeAspect="1"/>
          </p:cNvPicPr>
          <p:nvPr/>
        </p:nvPicPr>
        <p:blipFill rotWithShape="1">
          <a:blip r:embed="rId3"/>
          <a:srcRect r="52044" b="94236"/>
          <a:stretch/>
        </p:blipFill>
        <p:spPr>
          <a:xfrm>
            <a:off x="8569695" y="1680461"/>
            <a:ext cx="2278970" cy="228207"/>
          </a:xfrm>
          <a:prstGeom prst="rect">
            <a:avLst/>
          </a:prstGeom>
        </p:spPr>
      </p:pic>
      <p:sp>
        <p:nvSpPr>
          <p:cNvPr id="40" name="TextBox 39">
            <a:extLst>
              <a:ext uri="{FF2B5EF4-FFF2-40B4-BE49-F238E27FC236}">
                <a16:creationId xmlns:a16="http://schemas.microsoft.com/office/drawing/2014/main" id="{27EEF9F5-8554-A32C-3E27-5E30CB211F03}"/>
              </a:ext>
            </a:extLst>
          </p:cNvPr>
          <p:cNvSpPr txBox="1"/>
          <p:nvPr/>
        </p:nvSpPr>
        <p:spPr>
          <a:xfrm>
            <a:off x="2878337" y="1600200"/>
            <a:ext cx="2508990" cy="312699"/>
          </a:xfrm>
          <a:prstGeom prst="rect">
            <a:avLst/>
          </a:prstGeom>
          <a:noFill/>
        </p:spPr>
        <p:txBody>
          <a:bodyPr wrap="square">
            <a:spAutoFit/>
          </a:bodyPr>
          <a:lstStyle/>
          <a:p>
            <a:pPr algn="ctr" defTabSz="5139129"/>
            <a:r>
              <a:rPr lang="en-US" sz="1600" dirty="0">
                <a:latin typeface="Arial Narrow" panose="020B0604020202020204" pitchFamily="34" charset="0"/>
                <a:ea typeface="Adobe Fan Heiti Std B"/>
                <a:cs typeface="Arial Narrow" panose="020B0604020202020204" pitchFamily="34" charset="0"/>
              </a:rPr>
              <a:t>MALE</a:t>
            </a:r>
          </a:p>
        </p:txBody>
      </p:sp>
      <p:sp>
        <p:nvSpPr>
          <p:cNvPr id="41" name="TextBox 40">
            <a:extLst>
              <a:ext uri="{FF2B5EF4-FFF2-40B4-BE49-F238E27FC236}">
                <a16:creationId xmlns:a16="http://schemas.microsoft.com/office/drawing/2014/main" id="{F3E3BAB6-84D8-D33C-521C-975F0BEC3321}"/>
              </a:ext>
            </a:extLst>
          </p:cNvPr>
          <p:cNvSpPr txBox="1"/>
          <p:nvPr/>
        </p:nvSpPr>
        <p:spPr>
          <a:xfrm>
            <a:off x="6060705" y="1600200"/>
            <a:ext cx="2508990" cy="312699"/>
          </a:xfrm>
          <a:prstGeom prst="rect">
            <a:avLst/>
          </a:prstGeom>
          <a:noFill/>
        </p:spPr>
        <p:txBody>
          <a:bodyPr wrap="square">
            <a:spAutoFit/>
          </a:bodyPr>
          <a:lstStyle/>
          <a:p>
            <a:pPr algn="ctr" defTabSz="5139129"/>
            <a:r>
              <a:rPr lang="en-US" sz="1600" dirty="0">
                <a:latin typeface="Arial Narrow" panose="020B0604020202020204" pitchFamily="34" charset="0"/>
                <a:ea typeface="Adobe Fan Heiti Std B"/>
                <a:cs typeface="Arial Narrow" panose="020B0604020202020204" pitchFamily="34" charset="0"/>
              </a:rPr>
              <a:t>FEMALE</a:t>
            </a:r>
          </a:p>
        </p:txBody>
      </p:sp>
      <p:sp>
        <p:nvSpPr>
          <p:cNvPr id="48" name="TextBox 47">
            <a:extLst>
              <a:ext uri="{FF2B5EF4-FFF2-40B4-BE49-F238E27FC236}">
                <a16:creationId xmlns:a16="http://schemas.microsoft.com/office/drawing/2014/main" id="{15D7F7A8-8A6E-FC91-CABE-FD7316B380A4}"/>
              </a:ext>
            </a:extLst>
          </p:cNvPr>
          <p:cNvSpPr txBox="1"/>
          <p:nvPr/>
        </p:nvSpPr>
        <p:spPr>
          <a:xfrm rot="16200000">
            <a:off x="1626739" y="2816082"/>
            <a:ext cx="1332416" cy="261610"/>
          </a:xfrm>
          <a:prstGeom prst="rect">
            <a:avLst/>
          </a:prstGeom>
          <a:noFill/>
        </p:spPr>
        <p:txBody>
          <a:bodyPr wrap="none" rtlCol="0">
            <a:spAutoFit/>
          </a:bodyPr>
          <a:lstStyle/>
          <a:p>
            <a:pPr algn="ctr"/>
            <a:r>
              <a:rPr lang="en-US" sz="1100" b="1" dirty="0">
                <a:latin typeface="Arial Narrow" panose="020B0604020202020204" pitchFamily="34" charset="0"/>
                <a:cs typeface="Arial Narrow" panose="020B0604020202020204" pitchFamily="34" charset="0"/>
              </a:rPr>
              <a:t>Respiratory Quotient</a:t>
            </a:r>
          </a:p>
        </p:txBody>
      </p:sp>
      <p:sp>
        <p:nvSpPr>
          <p:cNvPr id="49" name="TextBox 48">
            <a:extLst>
              <a:ext uri="{FF2B5EF4-FFF2-40B4-BE49-F238E27FC236}">
                <a16:creationId xmlns:a16="http://schemas.microsoft.com/office/drawing/2014/main" id="{FFE4B586-5C10-299D-3985-80A7A663F503}"/>
              </a:ext>
            </a:extLst>
          </p:cNvPr>
          <p:cNvSpPr txBox="1"/>
          <p:nvPr/>
        </p:nvSpPr>
        <p:spPr>
          <a:xfrm rot="16200000">
            <a:off x="1655593" y="5231225"/>
            <a:ext cx="1274709" cy="261610"/>
          </a:xfrm>
          <a:prstGeom prst="rect">
            <a:avLst/>
          </a:prstGeom>
          <a:noFill/>
        </p:spPr>
        <p:txBody>
          <a:bodyPr wrap="none" rtlCol="0">
            <a:spAutoFit/>
          </a:bodyPr>
          <a:lstStyle/>
          <a:p>
            <a:pPr algn="ctr"/>
            <a:r>
              <a:rPr lang="en-US" sz="1100" b="1" dirty="0">
                <a:latin typeface="Arial Narrow" panose="020B0604020202020204" pitchFamily="34" charset="0"/>
                <a:cs typeface="Arial Narrow" panose="020B0604020202020204" pitchFamily="34" charset="0"/>
              </a:rPr>
              <a:t>Energy Expenditure</a:t>
            </a:r>
          </a:p>
        </p:txBody>
      </p:sp>
      <p:pic>
        <p:nvPicPr>
          <p:cNvPr id="13" name="Picture 12" descr="A screenshot of a video game&#10;&#10;Description automatically generated">
            <a:extLst>
              <a:ext uri="{FF2B5EF4-FFF2-40B4-BE49-F238E27FC236}">
                <a16:creationId xmlns:a16="http://schemas.microsoft.com/office/drawing/2014/main" id="{AFE056DB-E49C-8BE1-A607-F19AE6D0230F}"/>
              </a:ext>
            </a:extLst>
          </p:cNvPr>
          <p:cNvPicPr>
            <a:picLocks noChangeAspect="1"/>
          </p:cNvPicPr>
          <p:nvPr/>
        </p:nvPicPr>
        <p:blipFill rotWithShape="1">
          <a:blip r:embed="rId4"/>
          <a:srcRect t="38106"/>
          <a:stretch/>
        </p:blipFill>
        <p:spPr>
          <a:xfrm>
            <a:off x="5715000" y="2387343"/>
            <a:ext cx="3200400" cy="1652503"/>
          </a:xfrm>
          <a:prstGeom prst="rect">
            <a:avLst/>
          </a:prstGeom>
        </p:spPr>
      </p:pic>
      <p:pic>
        <p:nvPicPr>
          <p:cNvPr id="15" name="Picture 14" descr="A screenshot of a graph&#10;&#10;Description automatically generated">
            <a:extLst>
              <a:ext uri="{FF2B5EF4-FFF2-40B4-BE49-F238E27FC236}">
                <a16:creationId xmlns:a16="http://schemas.microsoft.com/office/drawing/2014/main" id="{F63A77AA-9844-6E84-1D99-20F3F34B8BBF}"/>
              </a:ext>
            </a:extLst>
          </p:cNvPr>
          <p:cNvPicPr>
            <a:picLocks noChangeAspect="1"/>
          </p:cNvPicPr>
          <p:nvPr/>
        </p:nvPicPr>
        <p:blipFill rotWithShape="1">
          <a:blip r:embed="rId5"/>
          <a:srcRect t="11994"/>
          <a:stretch/>
        </p:blipFill>
        <p:spPr>
          <a:xfrm>
            <a:off x="5715000" y="4094081"/>
            <a:ext cx="3200400" cy="2262840"/>
          </a:xfrm>
          <a:prstGeom prst="rect">
            <a:avLst/>
          </a:prstGeom>
        </p:spPr>
      </p:pic>
      <p:pic>
        <p:nvPicPr>
          <p:cNvPr id="17" name="Picture 16" descr="A screenshot of a video game&#10;&#10;Description automatically generated">
            <a:extLst>
              <a:ext uri="{FF2B5EF4-FFF2-40B4-BE49-F238E27FC236}">
                <a16:creationId xmlns:a16="http://schemas.microsoft.com/office/drawing/2014/main" id="{28D4ABA2-C763-CBDB-8F15-3ACDBCEE6378}"/>
              </a:ext>
            </a:extLst>
          </p:cNvPr>
          <p:cNvPicPr>
            <a:picLocks noChangeAspect="1"/>
          </p:cNvPicPr>
          <p:nvPr/>
        </p:nvPicPr>
        <p:blipFill rotWithShape="1">
          <a:blip r:embed="rId6"/>
          <a:srcRect t="23504"/>
          <a:stretch/>
        </p:blipFill>
        <p:spPr>
          <a:xfrm>
            <a:off x="2532632" y="1997477"/>
            <a:ext cx="3200400" cy="2042369"/>
          </a:xfrm>
          <a:prstGeom prst="rect">
            <a:avLst/>
          </a:prstGeom>
        </p:spPr>
      </p:pic>
      <p:pic>
        <p:nvPicPr>
          <p:cNvPr id="19" name="Picture 18" descr="A graph of different colored bars&#10;&#10;Description automatically generated">
            <a:extLst>
              <a:ext uri="{FF2B5EF4-FFF2-40B4-BE49-F238E27FC236}">
                <a16:creationId xmlns:a16="http://schemas.microsoft.com/office/drawing/2014/main" id="{CD4BFF8D-1203-F7CA-432B-086359CA3000}"/>
              </a:ext>
            </a:extLst>
          </p:cNvPr>
          <p:cNvPicPr>
            <a:picLocks noChangeAspect="1"/>
          </p:cNvPicPr>
          <p:nvPr/>
        </p:nvPicPr>
        <p:blipFill rotWithShape="1">
          <a:blip r:embed="rId7"/>
          <a:srcRect t="14504"/>
          <a:stretch/>
        </p:blipFill>
        <p:spPr>
          <a:xfrm>
            <a:off x="2532632" y="4158627"/>
            <a:ext cx="3200400" cy="2198294"/>
          </a:xfrm>
          <a:prstGeom prst="rect">
            <a:avLst/>
          </a:prstGeom>
        </p:spPr>
      </p:pic>
      <p:pic>
        <p:nvPicPr>
          <p:cNvPr id="20" name="Picture 19">
            <a:extLst>
              <a:ext uri="{FF2B5EF4-FFF2-40B4-BE49-F238E27FC236}">
                <a16:creationId xmlns:a16="http://schemas.microsoft.com/office/drawing/2014/main" id="{9737F74C-2EAB-CCF7-0A30-C689FC6E9DE9}"/>
              </a:ext>
            </a:extLst>
          </p:cNvPr>
          <p:cNvPicPr>
            <a:picLocks noChangeAspect="1"/>
          </p:cNvPicPr>
          <p:nvPr/>
        </p:nvPicPr>
        <p:blipFill rotWithShape="1">
          <a:blip r:embed="rId3"/>
          <a:srcRect l="48335" b="94236"/>
          <a:stretch/>
        </p:blipFill>
        <p:spPr>
          <a:xfrm>
            <a:off x="8809331" y="1955636"/>
            <a:ext cx="2455238" cy="228207"/>
          </a:xfrm>
          <a:prstGeom prst="rect">
            <a:avLst/>
          </a:prstGeom>
        </p:spPr>
      </p:pic>
    </p:spTree>
    <p:extLst>
      <p:ext uri="{BB962C8B-B14F-4D97-AF65-F5344CB8AC3E}">
        <p14:creationId xmlns:p14="http://schemas.microsoft.com/office/powerpoint/2010/main" val="401837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57473D-4DC6-28DA-AEC8-F5488D622A0E}"/>
              </a:ext>
            </a:extLst>
          </p:cNvPr>
          <p:cNvPicPr>
            <a:picLocks noChangeAspect="1"/>
          </p:cNvPicPr>
          <p:nvPr/>
        </p:nvPicPr>
        <p:blipFill rotWithShape="1">
          <a:blip r:embed="rId3"/>
          <a:srcRect t="25395"/>
          <a:stretch/>
        </p:blipFill>
        <p:spPr>
          <a:xfrm>
            <a:off x="2021814" y="4237058"/>
            <a:ext cx="3400227" cy="2090068"/>
          </a:xfrm>
          <a:prstGeom prst="rect">
            <a:avLst/>
          </a:prstGeom>
        </p:spPr>
      </p:pic>
      <p:sp>
        <p:nvSpPr>
          <p:cNvPr id="2" name="Title 1">
            <a:extLst>
              <a:ext uri="{FF2B5EF4-FFF2-40B4-BE49-F238E27FC236}">
                <a16:creationId xmlns:a16="http://schemas.microsoft.com/office/drawing/2014/main" id="{86D35F97-CB03-AF20-AFF3-D690E2AE94F2}"/>
              </a:ext>
            </a:extLst>
          </p:cNvPr>
          <p:cNvSpPr>
            <a:spLocks noGrp="1"/>
          </p:cNvSpPr>
          <p:nvPr>
            <p:ph type="title"/>
          </p:nvPr>
        </p:nvSpPr>
        <p:spPr>
          <a:xfrm>
            <a:off x="798677" y="185515"/>
            <a:ext cx="10686363" cy="1320800"/>
          </a:xfrm>
        </p:spPr>
        <p:txBody>
          <a:bodyPr>
            <a:noAutofit/>
          </a:bodyPr>
          <a:lstStyle/>
          <a:p>
            <a:pPr algn="l"/>
            <a:r>
              <a:rPr lang="en-US" sz="2800" dirty="0"/>
              <a:t>Part 2: Ambulation and Grooming (X-axis) and Rearing and Jumping (Z-axis) movement was reduced among CR30-HFD groups</a:t>
            </a:r>
          </a:p>
        </p:txBody>
      </p:sp>
      <p:pic>
        <p:nvPicPr>
          <p:cNvPr id="39" name="Picture 38">
            <a:extLst>
              <a:ext uri="{FF2B5EF4-FFF2-40B4-BE49-F238E27FC236}">
                <a16:creationId xmlns:a16="http://schemas.microsoft.com/office/drawing/2014/main" id="{D7F393C9-AB09-F36E-1953-8BC0C6A902C6}"/>
              </a:ext>
            </a:extLst>
          </p:cNvPr>
          <p:cNvPicPr>
            <a:picLocks noChangeAspect="1"/>
          </p:cNvPicPr>
          <p:nvPr/>
        </p:nvPicPr>
        <p:blipFill rotWithShape="1">
          <a:blip r:embed="rId4"/>
          <a:srcRect r="52044" b="94236"/>
          <a:stretch/>
        </p:blipFill>
        <p:spPr>
          <a:xfrm>
            <a:off x="8796262" y="1597457"/>
            <a:ext cx="2278970" cy="228207"/>
          </a:xfrm>
          <a:prstGeom prst="rect">
            <a:avLst/>
          </a:prstGeom>
        </p:spPr>
      </p:pic>
      <p:sp>
        <p:nvSpPr>
          <p:cNvPr id="40" name="TextBox 39">
            <a:extLst>
              <a:ext uri="{FF2B5EF4-FFF2-40B4-BE49-F238E27FC236}">
                <a16:creationId xmlns:a16="http://schemas.microsoft.com/office/drawing/2014/main" id="{27EEF9F5-8554-A32C-3E27-5E30CB211F03}"/>
              </a:ext>
            </a:extLst>
          </p:cNvPr>
          <p:cNvSpPr txBox="1"/>
          <p:nvPr/>
        </p:nvSpPr>
        <p:spPr>
          <a:xfrm>
            <a:off x="2426413" y="1567602"/>
            <a:ext cx="2508990" cy="312699"/>
          </a:xfrm>
          <a:prstGeom prst="rect">
            <a:avLst/>
          </a:prstGeom>
          <a:noFill/>
        </p:spPr>
        <p:txBody>
          <a:bodyPr wrap="square">
            <a:spAutoFit/>
          </a:bodyPr>
          <a:lstStyle/>
          <a:p>
            <a:pPr algn="ctr" defTabSz="5139129"/>
            <a:r>
              <a:rPr lang="en-US" sz="1600" dirty="0">
                <a:latin typeface="Arial Narrow" panose="020B0604020202020204" pitchFamily="34" charset="0"/>
                <a:ea typeface="Adobe Fan Heiti Std B"/>
                <a:cs typeface="Arial Narrow" panose="020B0604020202020204" pitchFamily="34" charset="0"/>
              </a:rPr>
              <a:t>MALE</a:t>
            </a:r>
          </a:p>
        </p:txBody>
      </p:sp>
      <p:sp>
        <p:nvSpPr>
          <p:cNvPr id="41" name="TextBox 40">
            <a:extLst>
              <a:ext uri="{FF2B5EF4-FFF2-40B4-BE49-F238E27FC236}">
                <a16:creationId xmlns:a16="http://schemas.microsoft.com/office/drawing/2014/main" id="{F3E3BAB6-84D8-D33C-521C-975F0BEC3321}"/>
              </a:ext>
            </a:extLst>
          </p:cNvPr>
          <p:cNvSpPr txBox="1"/>
          <p:nvPr/>
        </p:nvSpPr>
        <p:spPr>
          <a:xfrm>
            <a:off x="5974165" y="1556682"/>
            <a:ext cx="2508990" cy="312699"/>
          </a:xfrm>
          <a:prstGeom prst="rect">
            <a:avLst/>
          </a:prstGeom>
          <a:noFill/>
        </p:spPr>
        <p:txBody>
          <a:bodyPr wrap="square">
            <a:spAutoFit/>
          </a:bodyPr>
          <a:lstStyle/>
          <a:p>
            <a:pPr algn="ctr" defTabSz="5139129"/>
            <a:r>
              <a:rPr lang="en-US" sz="1600" dirty="0">
                <a:latin typeface="Arial Narrow" panose="020B0604020202020204" pitchFamily="34" charset="0"/>
                <a:ea typeface="Adobe Fan Heiti Std B"/>
                <a:cs typeface="Arial Narrow" panose="020B0604020202020204" pitchFamily="34" charset="0"/>
              </a:rPr>
              <a:t>FEMALE</a:t>
            </a:r>
          </a:p>
        </p:txBody>
      </p:sp>
      <p:pic>
        <p:nvPicPr>
          <p:cNvPr id="20" name="Picture 19">
            <a:extLst>
              <a:ext uri="{FF2B5EF4-FFF2-40B4-BE49-F238E27FC236}">
                <a16:creationId xmlns:a16="http://schemas.microsoft.com/office/drawing/2014/main" id="{9737F74C-2EAB-CCF7-0A30-C689FC6E9DE9}"/>
              </a:ext>
            </a:extLst>
          </p:cNvPr>
          <p:cNvPicPr>
            <a:picLocks noChangeAspect="1"/>
          </p:cNvPicPr>
          <p:nvPr/>
        </p:nvPicPr>
        <p:blipFill rotWithShape="1">
          <a:blip r:embed="rId4"/>
          <a:srcRect l="48335" b="94236"/>
          <a:stretch/>
        </p:blipFill>
        <p:spPr>
          <a:xfrm>
            <a:off x="9035898" y="1872632"/>
            <a:ext cx="2455238" cy="228207"/>
          </a:xfrm>
          <a:prstGeom prst="rect">
            <a:avLst/>
          </a:prstGeom>
        </p:spPr>
      </p:pic>
      <p:pic>
        <p:nvPicPr>
          <p:cNvPr id="5" name="Picture 4" descr="A graph of different colored squares&#10;&#10;Description automatically generated">
            <a:extLst>
              <a:ext uri="{FF2B5EF4-FFF2-40B4-BE49-F238E27FC236}">
                <a16:creationId xmlns:a16="http://schemas.microsoft.com/office/drawing/2014/main" id="{00A76288-B471-F53B-4841-45CB4853B317}"/>
              </a:ext>
            </a:extLst>
          </p:cNvPr>
          <p:cNvPicPr>
            <a:picLocks noChangeAspect="1"/>
          </p:cNvPicPr>
          <p:nvPr/>
        </p:nvPicPr>
        <p:blipFill rotWithShape="1">
          <a:blip r:embed="rId5">
            <a:extLst>
              <a:ext uri="{28A0092B-C50C-407E-A947-70E740481C1C}">
                <a14:useLocalDpi xmlns:a14="http://schemas.microsoft.com/office/drawing/2010/main" val="0"/>
              </a:ext>
            </a:extLst>
          </a:blip>
          <a:srcRect t="22288"/>
          <a:stretch/>
        </p:blipFill>
        <p:spPr>
          <a:xfrm>
            <a:off x="5517853" y="2021887"/>
            <a:ext cx="3655979" cy="2082506"/>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DF398803-4C05-56B9-4096-58056FF0F79D}"/>
              </a:ext>
            </a:extLst>
          </p:cNvPr>
          <p:cNvPicPr>
            <a:picLocks noChangeAspect="1"/>
          </p:cNvPicPr>
          <p:nvPr/>
        </p:nvPicPr>
        <p:blipFill rotWithShape="1">
          <a:blip r:embed="rId6">
            <a:extLst>
              <a:ext uri="{28A0092B-C50C-407E-A947-70E740481C1C}">
                <a14:useLocalDpi xmlns:a14="http://schemas.microsoft.com/office/drawing/2010/main" val="0"/>
              </a:ext>
            </a:extLst>
          </a:blip>
          <a:srcRect t="23512"/>
          <a:stretch/>
        </p:blipFill>
        <p:spPr>
          <a:xfrm>
            <a:off x="5517853" y="4221663"/>
            <a:ext cx="3655979" cy="2105463"/>
          </a:xfrm>
          <a:prstGeom prst="rect">
            <a:avLst/>
          </a:prstGeom>
        </p:spPr>
      </p:pic>
      <p:sp>
        <p:nvSpPr>
          <p:cNvPr id="7" name="TextBox 6">
            <a:extLst>
              <a:ext uri="{FF2B5EF4-FFF2-40B4-BE49-F238E27FC236}">
                <a16:creationId xmlns:a16="http://schemas.microsoft.com/office/drawing/2014/main" id="{6C018F9E-BFB0-F219-5E5E-8B47EBDD789F}"/>
              </a:ext>
            </a:extLst>
          </p:cNvPr>
          <p:cNvSpPr txBox="1"/>
          <p:nvPr/>
        </p:nvSpPr>
        <p:spPr>
          <a:xfrm rot="16200000">
            <a:off x="961912" y="2711974"/>
            <a:ext cx="1666571" cy="261610"/>
          </a:xfrm>
          <a:prstGeom prst="rect">
            <a:avLst/>
          </a:prstGeom>
          <a:noFill/>
        </p:spPr>
        <p:txBody>
          <a:bodyPr wrap="square" rtlCol="0">
            <a:spAutoFit/>
          </a:bodyPr>
          <a:lstStyle/>
          <a:p>
            <a:r>
              <a:rPr lang="en-US" sz="1100" b="1" dirty="0">
                <a:latin typeface="Arial Narrow" panose="020B0604020202020204" pitchFamily="34" charset="0"/>
                <a:cs typeface="Arial Narrow" panose="020B0604020202020204" pitchFamily="34" charset="0"/>
              </a:rPr>
              <a:t>Ambulation and Grooming</a:t>
            </a:r>
          </a:p>
        </p:txBody>
      </p:sp>
      <p:sp>
        <p:nvSpPr>
          <p:cNvPr id="8" name="TextBox 7">
            <a:extLst>
              <a:ext uri="{FF2B5EF4-FFF2-40B4-BE49-F238E27FC236}">
                <a16:creationId xmlns:a16="http://schemas.microsoft.com/office/drawing/2014/main" id="{6A02F880-A54C-4B95-C9E1-008D7EFC8165}"/>
              </a:ext>
            </a:extLst>
          </p:cNvPr>
          <p:cNvSpPr txBox="1"/>
          <p:nvPr/>
        </p:nvSpPr>
        <p:spPr>
          <a:xfrm rot="16200000">
            <a:off x="1101986" y="4975816"/>
            <a:ext cx="1386421" cy="261610"/>
          </a:xfrm>
          <a:prstGeom prst="rect">
            <a:avLst/>
          </a:prstGeom>
          <a:noFill/>
        </p:spPr>
        <p:txBody>
          <a:bodyPr wrap="square" rtlCol="0">
            <a:spAutoFit/>
          </a:bodyPr>
          <a:lstStyle/>
          <a:p>
            <a:r>
              <a:rPr lang="en-US" sz="1100" b="1" dirty="0">
                <a:latin typeface="Arial Narrow" panose="020B0604020202020204" pitchFamily="34" charset="0"/>
                <a:cs typeface="Arial Narrow" panose="020B0604020202020204" pitchFamily="34" charset="0"/>
              </a:rPr>
              <a:t>Rearing and Jumping</a:t>
            </a:r>
          </a:p>
        </p:txBody>
      </p:sp>
      <p:sp>
        <p:nvSpPr>
          <p:cNvPr id="9" name="TextBox 8">
            <a:extLst>
              <a:ext uri="{FF2B5EF4-FFF2-40B4-BE49-F238E27FC236}">
                <a16:creationId xmlns:a16="http://schemas.microsoft.com/office/drawing/2014/main" id="{5B63B767-2660-9860-9F7F-CF10D71248E3}"/>
              </a:ext>
            </a:extLst>
          </p:cNvPr>
          <p:cNvSpPr txBox="1"/>
          <p:nvPr/>
        </p:nvSpPr>
        <p:spPr>
          <a:xfrm>
            <a:off x="9173832" y="2696769"/>
            <a:ext cx="2637566" cy="2585323"/>
          </a:xfrm>
          <a:prstGeom prst="rect">
            <a:avLst/>
          </a:prstGeom>
          <a:noFill/>
        </p:spPr>
        <p:txBody>
          <a:bodyPr wrap="square" rtlCol="0">
            <a:spAutoFit/>
          </a:bodyPr>
          <a:lstStyle/>
          <a:p>
            <a:pPr marL="285750" indent="-285750">
              <a:buFont typeface="Arial" panose="020B0604020202020204" pitchFamily="34" charset="0"/>
              <a:buChar char="•"/>
            </a:pPr>
            <a:r>
              <a:rPr lang="en-US" sz="1800" dirty="0"/>
              <a:t>Among Fed-HFD group, males had reduced movement along X-axis, and not females </a:t>
            </a:r>
          </a:p>
          <a:p>
            <a:pPr marL="285750" indent="-285750">
              <a:buFont typeface="Arial" panose="020B0604020202020204" pitchFamily="34" charset="0"/>
              <a:buChar char="•"/>
            </a:pPr>
            <a:r>
              <a:rPr lang="en-US" dirty="0"/>
              <a:t>X- and Z-axis movement was increased in CR30-CTRL females during the dark phase</a:t>
            </a:r>
          </a:p>
        </p:txBody>
      </p:sp>
      <p:pic>
        <p:nvPicPr>
          <p:cNvPr id="10" name="Picture 9">
            <a:extLst>
              <a:ext uri="{FF2B5EF4-FFF2-40B4-BE49-F238E27FC236}">
                <a16:creationId xmlns:a16="http://schemas.microsoft.com/office/drawing/2014/main" id="{D3924C13-DA02-8BBD-385A-1913D0EBF75D}"/>
              </a:ext>
            </a:extLst>
          </p:cNvPr>
          <p:cNvPicPr>
            <a:picLocks noChangeAspect="1"/>
          </p:cNvPicPr>
          <p:nvPr/>
        </p:nvPicPr>
        <p:blipFill rotWithShape="1">
          <a:blip r:embed="rId7"/>
          <a:srcRect t="23668"/>
          <a:stretch/>
        </p:blipFill>
        <p:spPr>
          <a:xfrm>
            <a:off x="1981200" y="2009493"/>
            <a:ext cx="3399417" cy="2087453"/>
          </a:xfrm>
          <a:prstGeom prst="rect">
            <a:avLst/>
          </a:prstGeom>
        </p:spPr>
      </p:pic>
    </p:spTree>
    <p:extLst>
      <p:ext uri="{BB962C8B-B14F-4D97-AF65-F5344CB8AC3E}">
        <p14:creationId xmlns:p14="http://schemas.microsoft.com/office/powerpoint/2010/main" val="158109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062C-DB53-348C-3CF9-922590540798}"/>
              </a:ext>
            </a:extLst>
          </p:cNvPr>
          <p:cNvSpPr>
            <a:spLocks noGrp="1"/>
          </p:cNvSpPr>
          <p:nvPr>
            <p:ph type="ctrTitle"/>
          </p:nvPr>
        </p:nvSpPr>
        <p:spPr>
          <a:xfrm>
            <a:off x="1016000" y="442188"/>
            <a:ext cx="10160000" cy="609599"/>
          </a:xfrm>
        </p:spPr>
        <p:txBody>
          <a:bodyPr>
            <a:normAutofit/>
          </a:bodyPr>
          <a:lstStyle/>
          <a:p>
            <a:r>
              <a:rPr lang="en-US" dirty="0"/>
              <a:t>Conclusions</a:t>
            </a:r>
          </a:p>
        </p:txBody>
      </p:sp>
      <p:graphicFrame>
        <p:nvGraphicFramePr>
          <p:cNvPr id="6" name="Table 6">
            <a:extLst>
              <a:ext uri="{FF2B5EF4-FFF2-40B4-BE49-F238E27FC236}">
                <a16:creationId xmlns:a16="http://schemas.microsoft.com/office/drawing/2014/main" id="{F1A743C4-3548-CF29-9E82-8BFC2388ABE2}"/>
              </a:ext>
            </a:extLst>
          </p:cNvPr>
          <p:cNvGraphicFramePr>
            <a:graphicFrameLocks noGrp="1"/>
          </p:cNvGraphicFramePr>
          <p:nvPr>
            <p:ph idx="13"/>
            <p:extLst>
              <p:ext uri="{D42A27DB-BD31-4B8C-83A1-F6EECF244321}">
                <p14:modId xmlns:p14="http://schemas.microsoft.com/office/powerpoint/2010/main" val="1403013041"/>
              </p:ext>
            </p:extLst>
          </p:nvPr>
        </p:nvGraphicFramePr>
        <p:xfrm>
          <a:off x="1016000" y="1330962"/>
          <a:ext cx="10236202" cy="4211320"/>
        </p:xfrm>
        <a:graphic>
          <a:graphicData uri="http://schemas.openxmlformats.org/drawingml/2006/table">
            <a:tbl>
              <a:tblPr firstRow="1" bandRow="1">
                <a:tableStyleId>{793D81CF-94F2-401A-BA57-92F5A7B2D0C5}</a:tableStyleId>
              </a:tblPr>
              <a:tblGrid>
                <a:gridCol w="609600">
                  <a:extLst>
                    <a:ext uri="{9D8B030D-6E8A-4147-A177-3AD203B41FA5}">
                      <a16:colId xmlns:a16="http://schemas.microsoft.com/office/drawing/2014/main" val="1714866922"/>
                    </a:ext>
                  </a:extLst>
                </a:gridCol>
                <a:gridCol w="4813301">
                  <a:extLst>
                    <a:ext uri="{9D8B030D-6E8A-4147-A177-3AD203B41FA5}">
                      <a16:colId xmlns:a16="http://schemas.microsoft.com/office/drawing/2014/main" val="367451236"/>
                    </a:ext>
                  </a:extLst>
                </a:gridCol>
                <a:gridCol w="4813301">
                  <a:extLst>
                    <a:ext uri="{9D8B030D-6E8A-4147-A177-3AD203B41FA5}">
                      <a16:colId xmlns:a16="http://schemas.microsoft.com/office/drawing/2014/main" val="763687521"/>
                    </a:ext>
                  </a:extLst>
                </a:gridCol>
              </a:tblGrid>
              <a:tr h="370840">
                <a:tc>
                  <a:txBody>
                    <a:bodyPr/>
                    <a:lstStyle/>
                    <a:p>
                      <a:pPr algn="ctr"/>
                      <a:endParaRPr lang="en-US"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t>Expected</a:t>
                      </a:r>
                    </a:p>
                  </a:txBody>
                  <a:tcPr>
                    <a:lnL w="12700" cap="flat" cmpd="sng" algn="ctr">
                      <a:solidFill>
                        <a:schemeClr val="tx1"/>
                      </a:solidFill>
                      <a:prstDash val="solid"/>
                      <a:round/>
                      <a:headEnd type="none" w="med" len="med"/>
                      <a:tailEnd type="none" w="med" len="med"/>
                    </a:lnL>
                  </a:tcPr>
                </a:tc>
                <a:tc>
                  <a:txBody>
                    <a:bodyPr/>
                    <a:lstStyle/>
                    <a:p>
                      <a:pPr algn="ctr"/>
                      <a:r>
                        <a:rPr lang="en-US" dirty="0"/>
                        <a:t>Experimental Conclusions</a:t>
                      </a:r>
                    </a:p>
                  </a:txBody>
                  <a:tcPr>
                    <a:solidFill>
                      <a:schemeClr val="accent1">
                        <a:lumMod val="50000"/>
                      </a:schemeClr>
                    </a:solidFill>
                  </a:tcPr>
                </a:tc>
                <a:extLst>
                  <a:ext uri="{0D108BD9-81ED-4DB2-BD59-A6C34878D82A}">
                    <a16:rowId xmlns:a16="http://schemas.microsoft.com/office/drawing/2014/main" val="890218676"/>
                  </a:ext>
                </a:extLst>
              </a:tr>
              <a:tr h="1188720">
                <a:tc>
                  <a:txBody>
                    <a:bodyPr/>
                    <a:lstStyle/>
                    <a:p>
                      <a:pPr algn="ctr"/>
                      <a:r>
                        <a:rPr lang="en-US" dirty="0"/>
                        <a:t>Weight</a:t>
                      </a:r>
                    </a:p>
                  </a:txBody>
                  <a:tcPr vert="vert27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HFD group from maternal undernourished dams gain more weight on the HFD compared to Fed-HFD groups. (Thrifty Phenotype Hypothesis)</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CR30 adult males did not gain as much weight on HFD compared to Fed-HFD males, whereas females were not protected from HFD weight gain.</a:t>
                      </a:r>
                    </a:p>
                  </a:txBody>
                  <a:tcPr anchor="ctr">
                    <a:solidFill>
                      <a:schemeClr val="accent1">
                        <a:lumMod val="20000"/>
                        <a:lumOff val="80000"/>
                      </a:schemeClr>
                    </a:solidFill>
                  </a:tcPr>
                </a:tc>
                <a:extLst>
                  <a:ext uri="{0D108BD9-81ED-4DB2-BD59-A6C34878D82A}">
                    <a16:rowId xmlns:a16="http://schemas.microsoft.com/office/drawing/2014/main" val="2605397348"/>
                  </a:ext>
                </a:extLst>
              </a:tr>
              <a:tr h="1188720">
                <a:tc>
                  <a:txBody>
                    <a:bodyPr/>
                    <a:lstStyle/>
                    <a:p>
                      <a:pPr algn="ctr"/>
                      <a:r>
                        <a:rPr lang="en-US" dirty="0"/>
                        <a:t>GTT</a:t>
                      </a:r>
                    </a:p>
                  </a:txBody>
                  <a:tcPr vert="vert27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HFD fed mice produce higher glucose spikes in response to injection and take longer to metabolize and clear glucose from the blood. </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CR30 males appear to have a reduced glucose curve compared to Fed-HFD males, suggesting increased insulin sensitivity as a result of slower weight gain compared to Fed-HFD</a:t>
                      </a:r>
                    </a:p>
                  </a:txBody>
                  <a:tcPr anchor="ctr">
                    <a:solidFill>
                      <a:schemeClr val="accent1">
                        <a:lumMod val="20000"/>
                        <a:lumOff val="80000"/>
                      </a:schemeClr>
                    </a:solidFill>
                  </a:tcPr>
                </a:tc>
                <a:extLst>
                  <a:ext uri="{0D108BD9-81ED-4DB2-BD59-A6C34878D82A}">
                    <a16:rowId xmlns:a16="http://schemas.microsoft.com/office/drawing/2014/main" val="3620417138"/>
                  </a:ext>
                </a:extLst>
              </a:tr>
              <a:tr h="1188720">
                <a:tc>
                  <a:txBody>
                    <a:bodyPr/>
                    <a:lstStyle/>
                    <a:p>
                      <a:pPr algn="ctr"/>
                      <a:r>
                        <a:rPr lang="en-US" dirty="0"/>
                        <a:t>CLAMS</a:t>
                      </a:r>
                    </a:p>
                  </a:txBody>
                  <a:tcPr vert="vert27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Trends in RER and EE match previous studies in obese FVB mice.</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CR30-CTRL have reduced mobility and further reduced mobility with HFD. This is an unexpected result since reduced mobility would promote weight gain (as seen in females) but does not account for slower weight gain in males.</a:t>
                      </a:r>
                    </a:p>
                  </a:txBody>
                  <a:tcPr anchor="ctr">
                    <a:solidFill>
                      <a:schemeClr val="accent1">
                        <a:lumMod val="20000"/>
                        <a:lumOff val="80000"/>
                      </a:schemeClr>
                    </a:solidFill>
                  </a:tcPr>
                </a:tc>
                <a:extLst>
                  <a:ext uri="{0D108BD9-81ED-4DB2-BD59-A6C34878D82A}">
                    <a16:rowId xmlns:a16="http://schemas.microsoft.com/office/drawing/2014/main" val="3446353723"/>
                  </a:ext>
                </a:extLst>
              </a:tr>
            </a:tbl>
          </a:graphicData>
        </a:graphic>
      </p:graphicFrame>
      <p:sp>
        <p:nvSpPr>
          <p:cNvPr id="7" name="TextBox 6">
            <a:extLst>
              <a:ext uri="{FF2B5EF4-FFF2-40B4-BE49-F238E27FC236}">
                <a16:creationId xmlns:a16="http://schemas.microsoft.com/office/drawing/2014/main" id="{678DA5DC-5B43-6736-02C2-3A576A39DCCE}"/>
              </a:ext>
            </a:extLst>
          </p:cNvPr>
          <p:cNvSpPr txBox="1"/>
          <p:nvPr/>
        </p:nvSpPr>
        <p:spPr>
          <a:xfrm>
            <a:off x="2779002" y="5867400"/>
            <a:ext cx="6633996" cy="707886"/>
          </a:xfrm>
          <a:prstGeom prst="rect">
            <a:avLst/>
          </a:prstGeom>
          <a:noFill/>
        </p:spPr>
        <p:txBody>
          <a:bodyPr wrap="none" rtlCol="0">
            <a:spAutoFit/>
          </a:bodyPr>
          <a:lstStyle/>
          <a:p>
            <a:pPr algn="ctr"/>
            <a:r>
              <a:rPr lang="en-US" sz="2000" dirty="0"/>
              <a:t>These experiments have further characterized the phenotype.</a:t>
            </a:r>
          </a:p>
          <a:p>
            <a:pPr algn="ctr"/>
            <a:r>
              <a:rPr lang="en-US" sz="2000" dirty="0"/>
              <a:t>Now, mechanistic data is needed!</a:t>
            </a:r>
          </a:p>
        </p:txBody>
      </p:sp>
    </p:spTree>
    <p:extLst>
      <p:ext uri="{BB962C8B-B14F-4D97-AF65-F5344CB8AC3E}">
        <p14:creationId xmlns:p14="http://schemas.microsoft.com/office/powerpoint/2010/main" val="3268201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D74F-87B0-BAFB-47FD-83E91195A28F}"/>
              </a:ext>
            </a:extLst>
          </p:cNvPr>
          <p:cNvSpPr>
            <a:spLocks noGrp="1"/>
          </p:cNvSpPr>
          <p:nvPr>
            <p:ph type="title"/>
          </p:nvPr>
        </p:nvSpPr>
        <p:spPr>
          <a:xfrm>
            <a:off x="1219200" y="620487"/>
            <a:ext cx="3843375" cy="5175624"/>
          </a:xfrm>
        </p:spPr>
        <p:txBody>
          <a:bodyPr anchor="ctr">
            <a:normAutofit/>
          </a:bodyPr>
          <a:lstStyle/>
          <a:p>
            <a:r>
              <a:rPr lang="en-US" dirty="0"/>
              <a:t>Next Steps</a:t>
            </a:r>
          </a:p>
        </p:txBody>
      </p:sp>
      <p:sp>
        <p:nvSpPr>
          <p:cNvPr id="3" name="Content Placeholder 2">
            <a:extLst>
              <a:ext uri="{FF2B5EF4-FFF2-40B4-BE49-F238E27FC236}">
                <a16:creationId xmlns:a16="http://schemas.microsoft.com/office/drawing/2014/main" id="{EE655A34-E19F-DA3A-A1D9-ACE9F653ABA0}"/>
              </a:ext>
            </a:extLst>
          </p:cNvPr>
          <p:cNvSpPr>
            <a:spLocks noGrp="1"/>
          </p:cNvSpPr>
          <p:nvPr>
            <p:ph idx="1"/>
          </p:nvPr>
        </p:nvSpPr>
        <p:spPr>
          <a:xfrm>
            <a:off x="6116084" y="609601"/>
            <a:ext cx="5511296" cy="5175624"/>
          </a:xfrm>
        </p:spPr>
        <p:txBody>
          <a:bodyPr vert="horz" lIns="91440" tIns="45720" rIns="91440" bIns="45720" rtlCol="0" anchor="ctr">
            <a:normAutofit/>
          </a:bodyPr>
          <a:lstStyle/>
          <a:p>
            <a:pPr marL="0" indent="0">
              <a:buNone/>
            </a:pPr>
            <a:r>
              <a:rPr lang="en-US" sz="2400" dirty="0"/>
              <a:t>Proteo-genomics of MSI targets in neonates and adults to determine the effect of this maternal undernutrition model (blunted neonatal leptin surge) on MSI action in the pituitary.</a:t>
            </a:r>
          </a:p>
        </p:txBody>
      </p:sp>
    </p:spTree>
    <p:extLst>
      <p:ext uri="{BB962C8B-B14F-4D97-AF65-F5344CB8AC3E}">
        <p14:creationId xmlns:p14="http://schemas.microsoft.com/office/powerpoint/2010/main" val="1431512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73A7-B7A0-6AE4-FCF8-E14A2C1429E9}"/>
              </a:ext>
            </a:extLst>
          </p:cNvPr>
          <p:cNvSpPr>
            <a:spLocks noGrp="1"/>
          </p:cNvSpPr>
          <p:nvPr>
            <p:ph type="ctrTitle"/>
          </p:nvPr>
        </p:nvSpPr>
        <p:spPr>
          <a:xfrm>
            <a:off x="5718048" y="381000"/>
            <a:ext cx="5994400" cy="1219200"/>
          </a:xfrm>
        </p:spPr>
        <p:txBody>
          <a:bodyPr>
            <a:normAutofit/>
          </a:bodyPr>
          <a:lstStyle/>
          <a:p>
            <a:pPr algn="l"/>
            <a:r>
              <a:rPr lang="en-US" dirty="0"/>
              <a:t>Thank You &amp; Questions</a:t>
            </a:r>
          </a:p>
        </p:txBody>
      </p:sp>
      <p:sp>
        <p:nvSpPr>
          <p:cNvPr id="4" name="Content Placeholder 3">
            <a:extLst>
              <a:ext uri="{FF2B5EF4-FFF2-40B4-BE49-F238E27FC236}">
                <a16:creationId xmlns:a16="http://schemas.microsoft.com/office/drawing/2014/main" id="{0164CAEF-1ABC-8D39-E24B-2ACC3C019A49}"/>
              </a:ext>
            </a:extLst>
          </p:cNvPr>
          <p:cNvSpPr>
            <a:spLocks noGrp="1"/>
          </p:cNvSpPr>
          <p:nvPr>
            <p:ph idx="4294967295"/>
          </p:nvPr>
        </p:nvSpPr>
        <p:spPr>
          <a:xfrm>
            <a:off x="5715000" y="1371600"/>
            <a:ext cx="5384800" cy="5029200"/>
          </a:xfrm>
          <a:prstGeom prst="rect">
            <a:avLst/>
          </a:prstGeom>
        </p:spPr>
        <p:txBody>
          <a:bodyPr/>
          <a:lstStyle/>
          <a:p>
            <a:pPr marL="0" indent="0">
              <a:lnSpc>
                <a:spcPct val="110000"/>
              </a:lnSpc>
              <a:spcBef>
                <a:spcPts val="0"/>
              </a:spcBef>
              <a:buNone/>
            </a:pPr>
            <a:r>
              <a:rPr lang="en-US" sz="1600" dirty="0">
                <a:solidFill>
                  <a:schemeClr val="bg1"/>
                </a:solidFill>
              </a:rPr>
              <a:t>University of Arkansas for Medical Sciences</a:t>
            </a:r>
          </a:p>
          <a:p>
            <a:pPr>
              <a:lnSpc>
                <a:spcPct val="110000"/>
              </a:lnSpc>
              <a:spcBef>
                <a:spcPts val="0"/>
              </a:spcBef>
            </a:pPr>
            <a:r>
              <a:rPr lang="en-US" sz="1600" dirty="0">
                <a:solidFill>
                  <a:schemeClr val="bg1"/>
                </a:solidFill>
              </a:rPr>
              <a:t>Dr. Gwen Childs</a:t>
            </a:r>
          </a:p>
          <a:p>
            <a:pPr>
              <a:lnSpc>
                <a:spcPct val="110000"/>
              </a:lnSpc>
              <a:spcBef>
                <a:spcPts val="0"/>
              </a:spcBef>
            </a:pPr>
            <a:r>
              <a:rPr lang="en-US" sz="1600" dirty="0">
                <a:solidFill>
                  <a:schemeClr val="bg1"/>
                </a:solidFill>
              </a:rPr>
              <a:t>Dr. Angela </a:t>
            </a:r>
            <a:r>
              <a:rPr lang="en-US" sz="1600" dirty="0" err="1">
                <a:solidFill>
                  <a:schemeClr val="bg1"/>
                </a:solidFill>
              </a:rPr>
              <a:t>Odle</a:t>
            </a:r>
            <a:endParaRPr lang="en-US" sz="1600" dirty="0">
              <a:solidFill>
                <a:schemeClr val="bg1"/>
              </a:solidFill>
            </a:endParaRPr>
          </a:p>
          <a:p>
            <a:pPr>
              <a:lnSpc>
                <a:spcPct val="110000"/>
              </a:lnSpc>
              <a:spcBef>
                <a:spcPts val="0"/>
              </a:spcBef>
            </a:pPr>
            <a:r>
              <a:rPr lang="en-US" sz="1600" dirty="0">
                <a:solidFill>
                  <a:schemeClr val="bg1"/>
                </a:solidFill>
              </a:rPr>
              <a:t>Dr. Tiffany Miles</a:t>
            </a:r>
          </a:p>
          <a:p>
            <a:pPr>
              <a:lnSpc>
                <a:spcPct val="110000"/>
              </a:lnSpc>
              <a:spcBef>
                <a:spcPts val="0"/>
              </a:spcBef>
            </a:pPr>
            <a:r>
              <a:rPr lang="en-US" sz="1600" dirty="0">
                <a:solidFill>
                  <a:schemeClr val="bg1"/>
                </a:solidFill>
              </a:rPr>
              <a:t>Alex Lagasse</a:t>
            </a:r>
          </a:p>
          <a:p>
            <a:pPr marL="0" indent="0">
              <a:lnSpc>
                <a:spcPct val="110000"/>
              </a:lnSpc>
              <a:spcBef>
                <a:spcPts val="0"/>
              </a:spcBef>
              <a:buNone/>
            </a:pPr>
            <a:endParaRPr lang="en-US" sz="1600" dirty="0">
              <a:solidFill>
                <a:schemeClr val="bg1"/>
              </a:solidFill>
            </a:endParaRPr>
          </a:p>
          <a:p>
            <a:pPr marL="0" indent="0">
              <a:lnSpc>
                <a:spcPct val="110000"/>
              </a:lnSpc>
              <a:spcBef>
                <a:spcPts val="0"/>
              </a:spcBef>
              <a:buNone/>
            </a:pPr>
            <a:r>
              <a:rPr lang="en-US" sz="1600" dirty="0">
                <a:solidFill>
                  <a:schemeClr val="bg1"/>
                </a:solidFill>
              </a:rPr>
              <a:t>Summer Undergraduate Research Program (SURP) to Increase Diversity in Research</a:t>
            </a:r>
          </a:p>
          <a:p>
            <a:pPr>
              <a:lnSpc>
                <a:spcPct val="110000"/>
              </a:lnSpc>
              <a:spcBef>
                <a:spcPts val="0"/>
              </a:spcBef>
            </a:pPr>
            <a:r>
              <a:rPr lang="en-US" sz="1600" dirty="0">
                <a:solidFill>
                  <a:schemeClr val="bg1"/>
                </a:solidFill>
              </a:rPr>
              <a:t>Dr. Latrina Prince</a:t>
            </a:r>
          </a:p>
          <a:p>
            <a:pPr marL="0" indent="0">
              <a:lnSpc>
                <a:spcPct val="110000"/>
              </a:lnSpc>
              <a:spcBef>
                <a:spcPts val="0"/>
              </a:spcBef>
              <a:buNone/>
            </a:pPr>
            <a:endParaRPr lang="en-US" sz="1600" dirty="0">
              <a:solidFill>
                <a:schemeClr val="bg1"/>
              </a:solidFill>
            </a:endParaRPr>
          </a:p>
          <a:p>
            <a:pPr marL="0" indent="0">
              <a:lnSpc>
                <a:spcPct val="110000"/>
              </a:lnSpc>
              <a:spcBef>
                <a:spcPts val="0"/>
              </a:spcBef>
              <a:buNone/>
            </a:pPr>
            <a:r>
              <a:rPr lang="en-US" sz="1600" dirty="0">
                <a:solidFill>
                  <a:schemeClr val="bg1"/>
                </a:solidFill>
              </a:rPr>
              <a:t>Funding</a:t>
            </a:r>
          </a:p>
          <a:p>
            <a:pPr>
              <a:lnSpc>
                <a:spcPct val="110000"/>
              </a:lnSpc>
              <a:spcBef>
                <a:spcPts val="0"/>
              </a:spcBef>
            </a:pPr>
            <a:r>
              <a:rPr lang="en-US" sz="1600" dirty="0">
                <a:solidFill>
                  <a:schemeClr val="bg1"/>
                </a:solidFill>
              </a:rPr>
              <a:t>Arkansas Children’s Research Institute and the Arkansas Biosciences Institute: ABIPG4394</a:t>
            </a:r>
          </a:p>
          <a:p>
            <a:pPr>
              <a:lnSpc>
                <a:spcPct val="110000"/>
              </a:lnSpc>
              <a:spcBef>
                <a:spcPts val="0"/>
              </a:spcBef>
            </a:pPr>
            <a:r>
              <a:rPr lang="en-US" sz="1600" dirty="0">
                <a:solidFill>
                  <a:schemeClr val="bg1"/>
                </a:solidFill>
              </a:rPr>
              <a:t>2018-2023: R01HD093461 (AM, GC, MM)</a:t>
            </a:r>
          </a:p>
          <a:p>
            <a:pPr>
              <a:lnSpc>
                <a:spcPct val="110000"/>
              </a:lnSpc>
              <a:spcBef>
                <a:spcPts val="0"/>
              </a:spcBef>
            </a:pPr>
            <a:r>
              <a:rPr lang="en-US" sz="1600" dirty="0">
                <a:solidFill>
                  <a:schemeClr val="bg1"/>
                </a:solidFill>
              </a:rPr>
              <a:t>2017-2023: R01DK113776 (GC, MM, AM)</a:t>
            </a:r>
          </a:p>
          <a:p>
            <a:pPr>
              <a:lnSpc>
                <a:spcPct val="110000"/>
              </a:lnSpc>
              <a:spcBef>
                <a:spcPts val="0"/>
              </a:spcBef>
            </a:pPr>
            <a:r>
              <a:rPr lang="en-US" sz="1600" dirty="0">
                <a:solidFill>
                  <a:schemeClr val="bg1"/>
                </a:solidFill>
              </a:rPr>
              <a:t>2022-2025: 5 R01 DK127723 (GC, MM, AM)</a:t>
            </a:r>
          </a:p>
          <a:p>
            <a:pPr>
              <a:lnSpc>
                <a:spcPct val="110000"/>
              </a:lnSpc>
              <a:spcBef>
                <a:spcPts val="0"/>
              </a:spcBef>
            </a:pPr>
            <a:r>
              <a:rPr lang="en-US" sz="1600" dirty="0">
                <a:solidFill>
                  <a:schemeClr val="bg1"/>
                </a:solidFill>
              </a:rPr>
              <a:t>NCATS TRI: UL1 TR003107 and TL1 TR003109</a:t>
            </a:r>
          </a:p>
          <a:p>
            <a:pPr marL="0" indent="0">
              <a:buNone/>
            </a:pPr>
            <a:endParaRPr lang="en-US" sz="1600" dirty="0">
              <a:solidFill>
                <a:schemeClr val="bg1"/>
              </a:solidFill>
            </a:endParaRPr>
          </a:p>
        </p:txBody>
      </p:sp>
    </p:spTree>
    <p:extLst>
      <p:ext uri="{BB962C8B-B14F-4D97-AF65-F5344CB8AC3E}">
        <p14:creationId xmlns:p14="http://schemas.microsoft.com/office/powerpoint/2010/main" val="160000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00B3F19-B446-B63A-F7FC-9D87BCF98791}"/>
              </a:ext>
            </a:extLst>
          </p:cNvPr>
          <p:cNvGrpSpPr>
            <a:grpSpLocks noChangeAspect="1"/>
          </p:cNvGrpSpPr>
          <p:nvPr/>
        </p:nvGrpSpPr>
        <p:grpSpPr>
          <a:xfrm>
            <a:off x="1353749" y="0"/>
            <a:ext cx="9484502" cy="6056640"/>
            <a:chOff x="796636" y="0"/>
            <a:chExt cx="10739405" cy="6858000"/>
          </a:xfrm>
        </p:grpSpPr>
        <p:pic>
          <p:nvPicPr>
            <p:cNvPr id="3" name="Picture 2">
              <a:extLst>
                <a:ext uri="{FF2B5EF4-FFF2-40B4-BE49-F238E27FC236}">
                  <a16:creationId xmlns:a16="http://schemas.microsoft.com/office/drawing/2014/main" id="{991AFBE8-5F2A-46B6-D8FE-D6D546D4A1B6}"/>
                </a:ext>
              </a:extLst>
            </p:cNvPr>
            <p:cNvPicPr>
              <a:picLocks noChangeAspect="1"/>
            </p:cNvPicPr>
            <p:nvPr/>
          </p:nvPicPr>
          <p:blipFill>
            <a:blip r:embed="rId2"/>
            <a:stretch>
              <a:fillRect/>
            </a:stretch>
          </p:blipFill>
          <p:spPr>
            <a:xfrm>
              <a:off x="796636" y="0"/>
              <a:ext cx="5299364" cy="6858000"/>
            </a:xfrm>
            <a:prstGeom prst="rect">
              <a:avLst/>
            </a:prstGeom>
          </p:spPr>
        </p:pic>
        <p:pic>
          <p:nvPicPr>
            <p:cNvPr id="5" name="Picture 4">
              <a:extLst>
                <a:ext uri="{FF2B5EF4-FFF2-40B4-BE49-F238E27FC236}">
                  <a16:creationId xmlns:a16="http://schemas.microsoft.com/office/drawing/2014/main" id="{0AB75E81-3131-8BA7-D4DA-199B30077F3F}"/>
                </a:ext>
              </a:extLst>
            </p:cNvPr>
            <p:cNvPicPr>
              <a:picLocks noChangeAspect="1"/>
            </p:cNvPicPr>
            <p:nvPr/>
          </p:nvPicPr>
          <p:blipFill>
            <a:blip r:embed="rId3"/>
            <a:stretch>
              <a:fillRect/>
            </a:stretch>
          </p:blipFill>
          <p:spPr>
            <a:xfrm>
              <a:off x="6236677" y="0"/>
              <a:ext cx="5299364" cy="6858000"/>
            </a:xfrm>
            <a:prstGeom prst="rect">
              <a:avLst/>
            </a:prstGeom>
          </p:spPr>
        </p:pic>
      </p:grpSp>
    </p:spTree>
    <p:extLst>
      <p:ext uri="{BB962C8B-B14F-4D97-AF65-F5344CB8AC3E}">
        <p14:creationId xmlns:p14="http://schemas.microsoft.com/office/powerpoint/2010/main" val="4289573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3329-52FF-EC2A-66E5-0FFE72C13698}"/>
              </a:ext>
            </a:extLst>
          </p:cNvPr>
          <p:cNvSpPr>
            <a:spLocks noGrp="1"/>
          </p:cNvSpPr>
          <p:nvPr>
            <p:ph type="ctrTitle"/>
          </p:nvPr>
        </p:nvSpPr>
        <p:spPr/>
        <p:txBody>
          <a:bodyPr anchor="ctr">
            <a:normAutofit/>
          </a:bodyPr>
          <a:lstStyle/>
          <a:p>
            <a:pPr algn="l"/>
            <a:r>
              <a:rPr lang="en-US" dirty="0"/>
              <a:t>Leptin: Overview</a:t>
            </a:r>
          </a:p>
        </p:txBody>
      </p:sp>
      <p:sp>
        <p:nvSpPr>
          <p:cNvPr id="3" name="Content Placeholder 2">
            <a:extLst>
              <a:ext uri="{FF2B5EF4-FFF2-40B4-BE49-F238E27FC236}">
                <a16:creationId xmlns:a16="http://schemas.microsoft.com/office/drawing/2014/main" id="{19D80472-2B8F-DD87-7FE0-029016E75B2C}"/>
              </a:ext>
            </a:extLst>
          </p:cNvPr>
          <p:cNvSpPr>
            <a:spLocks noGrp="1"/>
          </p:cNvSpPr>
          <p:nvPr>
            <p:ph idx="13"/>
          </p:nvPr>
        </p:nvSpPr>
        <p:spPr>
          <a:xfrm>
            <a:off x="1524000" y="1767840"/>
            <a:ext cx="5105400" cy="4175757"/>
          </a:xfrm>
        </p:spPr>
        <p:txBody>
          <a:bodyPr anchor="t">
            <a:normAutofit/>
          </a:bodyPr>
          <a:lstStyle/>
          <a:p>
            <a:pPr>
              <a:lnSpc>
                <a:spcPct val="90000"/>
              </a:lnSpc>
            </a:pPr>
            <a:r>
              <a:rPr lang="en-US" sz="2000" dirty="0"/>
              <a:t>Leptin is a hormone secreted by adipose tissues and acts as an appetite suppressor in the hypothalamus, regulating food intake</a:t>
            </a:r>
          </a:p>
          <a:p>
            <a:pPr>
              <a:lnSpc>
                <a:spcPct val="90000"/>
              </a:lnSpc>
            </a:pPr>
            <a:r>
              <a:rPr lang="en-US" sz="2000" dirty="0"/>
              <a:t>Circulating leptin levels are proportional to adipose storage</a:t>
            </a:r>
          </a:p>
          <a:p>
            <a:pPr>
              <a:lnSpc>
                <a:spcPct val="90000"/>
              </a:lnSpc>
            </a:pPr>
            <a:r>
              <a:rPr lang="en-US" sz="2000" dirty="0"/>
              <a:t>Increased circulation of leptin is associated with obese individuals, who have higher adiposity</a:t>
            </a:r>
          </a:p>
          <a:p>
            <a:pPr>
              <a:lnSpc>
                <a:spcPct val="90000"/>
              </a:lnSpc>
            </a:pPr>
            <a:r>
              <a:rPr lang="en-US" sz="2000" dirty="0"/>
              <a:t>Leptin receptors are also found in the pituitary</a:t>
            </a:r>
          </a:p>
        </p:txBody>
      </p:sp>
      <p:sp>
        <p:nvSpPr>
          <p:cNvPr id="8" name="TextBox 7">
            <a:extLst>
              <a:ext uri="{FF2B5EF4-FFF2-40B4-BE49-F238E27FC236}">
                <a16:creationId xmlns:a16="http://schemas.microsoft.com/office/drawing/2014/main" id="{7E3B3F02-6E9C-A252-BB55-66E02E020C7C}"/>
              </a:ext>
            </a:extLst>
          </p:cNvPr>
          <p:cNvSpPr txBox="1"/>
          <p:nvPr/>
        </p:nvSpPr>
        <p:spPr>
          <a:xfrm>
            <a:off x="7162800" y="5483423"/>
            <a:ext cx="4374440" cy="307777"/>
          </a:xfrm>
          <a:prstGeom prst="rect">
            <a:avLst/>
          </a:prstGeom>
          <a:noFill/>
        </p:spPr>
        <p:txBody>
          <a:bodyPr wrap="square">
            <a:spAutoFit/>
          </a:bodyPr>
          <a:lstStyle/>
          <a:p>
            <a:pPr algn="l" fontAlgn="base"/>
            <a:r>
              <a:rPr lang="en-US" sz="700" b="0" i="0" dirty="0">
                <a:solidFill>
                  <a:srgbClr val="222222"/>
                </a:solidFill>
                <a:effectLst/>
                <a:latin typeface="Arial" panose="020B0604020202020204" pitchFamily="34" charset="0"/>
              </a:rPr>
              <a:t>Foster-Schubert, K. E., &amp; Cummings, D. E. (2006). Emerging therapeutic strategies for obesity. </a:t>
            </a:r>
            <a:r>
              <a:rPr lang="en-US" sz="700" b="0" i="1" dirty="0">
                <a:solidFill>
                  <a:srgbClr val="222222"/>
                </a:solidFill>
                <a:effectLst/>
                <a:latin typeface="Arial" panose="020B0604020202020204" pitchFamily="34" charset="0"/>
              </a:rPr>
              <a:t>Endocrine reviews</a:t>
            </a:r>
            <a:r>
              <a:rPr lang="en-US" sz="700" b="0" i="0" dirty="0">
                <a:solidFill>
                  <a:srgbClr val="222222"/>
                </a:solidFill>
                <a:effectLst/>
                <a:latin typeface="Arial" panose="020B0604020202020204" pitchFamily="34" charset="0"/>
              </a:rPr>
              <a:t>, </a:t>
            </a:r>
            <a:r>
              <a:rPr lang="en-US" sz="700" b="0" i="1" dirty="0">
                <a:solidFill>
                  <a:srgbClr val="222222"/>
                </a:solidFill>
                <a:effectLst/>
                <a:latin typeface="Arial" panose="020B0604020202020204" pitchFamily="34" charset="0"/>
              </a:rPr>
              <a:t>27</a:t>
            </a:r>
            <a:r>
              <a:rPr lang="en-US" sz="700" b="0" i="0" dirty="0">
                <a:solidFill>
                  <a:srgbClr val="222222"/>
                </a:solidFill>
                <a:effectLst/>
                <a:latin typeface="Arial" panose="020B0604020202020204" pitchFamily="34" charset="0"/>
              </a:rPr>
              <a:t>(7), 779-793.</a:t>
            </a:r>
            <a:endParaRPr lang="en-US" sz="700" b="0" i="0" dirty="0">
              <a:solidFill>
                <a:srgbClr val="2A2A2A"/>
              </a:solidFill>
              <a:effectLst/>
              <a:latin typeface="Source Sans Pro" panose="020B0503030403020204" pitchFamily="34" charset="0"/>
            </a:endParaRPr>
          </a:p>
        </p:txBody>
      </p:sp>
      <p:pic>
        <p:nvPicPr>
          <p:cNvPr id="9" name="Picture 8">
            <a:extLst>
              <a:ext uri="{FF2B5EF4-FFF2-40B4-BE49-F238E27FC236}">
                <a16:creationId xmlns:a16="http://schemas.microsoft.com/office/drawing/2014/main" id="{9CA3DA01-B36D-149F-41AE-521D15282631}"/>
              </a:ext>
            </a:extLst>
          </p:cNvPr>
          <p:cNvPicPr>
            <a:picLocks noChangeAspect="1"/>
          </p:cNvPicPr>
          <p:nvPr/>
        </p:nvPicPr>
        <p:blipFill>
          <a:blip r:embed="rId3"/>
          <a:stretch>
            <a:fillRect/>
          </a:stretch>
        </p:blipFill>
        <p:spPr>
          <a:xfrm>
            <a:off x="7258760" y="609602"/>
            <a:ext cx="4374440" cy="4789807"/>
          </a:xfrm>
          <a:prstGeom prst="rect">
            <a:avLst/>
          </a:prstGeom>
        </p:spPr>
      </p:pic>
    </p:spTree>
    <p:extLst>
      <p:ext uri="{BB962C8B-B14F-4D97-AF65-F5344CB8AC3E}">
        <p14:creationId xmlns:p14="http://schemas.microsoft.com/office/powerpoint/2010/main" val="97669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6181-6F65-6152-CF7B-7EEB67E95927}"/>
              </a:ext>
            </a:extLst>
          </p:cNvPr>
          <p:cNvSpPr>
            <a:spLocks noGrp="1"/>
          </p:cNvSpPr>
          <p:nvPr>
            <p:ph type="title"/>
          </p:nvPr>
        </p:nvSpPr>
        <p:spPr/>
        <p:txBody>
          <a:bodyPr>
            <a:normAutofit fontScale="90000"/>
          </a:bodyPr>
          <a:lstStyle/>
          <a:p>
            <a:r>
              <a:rPr lang="en-US" dirty="0" err="1"/>
              <a:t>Musashi</a:t>
            </a:r>
            <a:r>
              <a:rPr lang="en-US" dirty="0"/>
              <a:t> In The Anterior Pituitary Is Regulated By Leptin Signaling</a:t>
            </a:r>
          </a:p>
        </p:txBody>
      </p:sp>
      <p:sp>
        <p:nvSpPr>
          <p:cNvPr id="16" name="Content Placeholder 15"/>
          <p:cNvSpPr>
            <a:spLocks noGrp="1"/>
          </p:cNvSpPr>
          <p:nvPr>
            <p:ph idx="1"/>
          </p:nvPr>
        </p:nvSpPr>
        <p:spPr>
          <a:xfrm>
            <a:off x="875458" y="1752600"/>
            <a:ext cx="5048552" cy="4283754"/>
          </a:xfrm>
        </p:spPr>
        <p:txBody>
          <a:bodyPr>
            <a:normAutofit fontScale="92500" lnSpcReduction="10000"/>
          </a:bodyPr>
          <a:lstStyle/>
          <a:p>
            <a:pPr marL="285750" indent="-285750">
              <a:spcBef>
                <a:spcPts val="0"/>
              </a:spcBef>
              <a:spcAft>
                <a:spcPts val="1000"/>
              </a:spcAft>
              <a:buFont typeface="Wingdings" pitchFamily="2" charset="2"/>
              <a:buChar char="§"/>
            </a:pPr>
            <a:r>
              <a:rPr lang="en-US" sz="2400" dirty="0"/>
              <a:t>In mice, where leptin receptor (</a:t>
            </a:r>
            <a:r>
              <a:rPr lang="en-US" sz="2400" dirty="0" err="1"/>
              <a:t>LEPRnull</a:t>
            </a:r>
            <a:r>
              <a:rPr lang="en-US" sz="2400" dirty="0"/>
              <a:t>) is specifically ablated in growth hormone producing cells, Msi1 mRNA is increased</a:t>
            </a:r>
          </a:p>
          <a:p>
            <a:pPr marL="285750" indent="-285750">
              <a:spcBef>
                <a:spcPts val="0"/>
              </a:spcBef>
              <a:spcAft>
                <a:spcPts val="1000"/>
              </a:spcAft>
              <a:buFont typeface="Wingdings" pitchFamily="2" charset="2"/>
              <a:buChar char="§"/>
            </a:pPr>
            <a:r>
              <a:rPr lang="en-US" sz="2400" dirty="0" err="1"/>
              <a:t>Musashi</a:t>
            </a:r>
            <a:endParaRPr lang="en-US" sz="2400" dirty="0"/>
          </a:p>
          <a:p>
            <a:pPr marL="685800" lvl="1">
              <a:spcBef>
                <a:spcPts val="0"/>
              </a:spcBef>
              <a:spcAft>
                <a:spcPts val="1000"/>
              </a:spcAft>
              <a:buFont typeface="Wingdings" pitchFamily="2" charset="2"/>
              <a:buChar char="§"/>
            </a:pPr>
            <a:r>
              <a:rPr lang="en-US" sz="2200" dirty="0"/>
              <a:t>RNA binding protein</a:t>
            </a:r>
          </a:p>
          <a:p>
            <a:pPr marL="685800" lvl="1">
              <a:spcBef>
                <a:spcPts val="0"/>
              </a:spcBef>
              <a:spcAft>
                <a:spcPts val="1000"/>
              </a:spcAft>
              <a:buFont typeface="Wingdings" pitchFamily="2" charset="2"/>
              <a:buChar char="§"/>
            </a:pPr>
            <a:r>
              <a:rPr lang="en-US" sz="2200" dirty="0"/>
              <a:t>Two isoforms: MSI1 and MSI2</a:t>
            </a:r>
          </a:p>
          <a:p>
            <a:pPr marL="685800" lvl="1">
              <a:spcBef>
                <a:spcPts val="0"/>
              </a:spcBef>
              <a:spcAft>
                <a:spcPts val="1000"/>
              </a:spcAft>
              <a:buFont typeface="Wingdings" pitchFamily="2" charset="2"/>
              <a:buChar char="§"/>
            </a:pPr>
            <a:r>
              <a:rPr lang="en-US" sz="2200" dirty="0"/>
              <a:t>Translational regulator: prevents or promotes translation of RNA to protein</a:t>
            </a:r>
          </a:p>
          <a:p>
            <a:pPr marL="685800" lvl="1">
              <a:spcBef>
                <a:spcPts val="0"/>
              </a:spcBef>
              <a:spcAft>
                <a:spcPts val="1000"/>
              </a:spcAft>
              <a:buFont typeface="Wingdings" pitchFamily="2" charset="2"/>
              <a:buChar char="§"/>
            </a:pPr>
            <a:r>
              <a:rPr lang="en-US" sz="2200" dirty="0"/>
              <a:t>Translation of Pou1f1, which is necessary for pituitary maturation, is inhibited by MSI</a:t>
            </a:r>
          </a:p>
        </p:txBody>
      </p:sp>
      <p:sp>
        <p:nvSpPr>
          <p:cNvPr id="12" name="Rectangle 11"/>
          <p:cNvSpPr/>
          <p:nvPr/>
        </p:nvSpPr>
        <p:spPr>
          <a:xfrm>
            <a:off x="6096000" y="4688756"/>
            <a:ext cx="5727513" cy="830997"/>
          </a:xfrm>
          <a:prstGeom prst="rect">
            <a:avLst/>
          </a:prstGeom>
        </p:spPr>
        <p:txBody>
          <a:bodyPr wrap="square">
            <a:spAutoFit/>
          </a:bodyPr>
          <a:lstStyle/>
          <a:p>
            <a:r>
              <a:rPr lang="en-US" sz="800" dirty="0">
                <a:latin typeface="Arial" panose="020B0604020202020204" pitchFamily="34" charset="0"/>
              </a:rPr>
              <a:t>Figure 2: A) </a:t>
            </a:r>
            <a:r>
              <a:rPr lang="en-US" sz="800" i="1" dirty="0">
                <a:latin typeface="Arial" panose="020B0604020202020204" pitchFamily="34" charset="0"/>
              </a:rPr>
              <a:t>Msi1</a:t>
            </a:r>
            <a:r>
              <a:rPr lang="en-US" sz="800" dirty="0">
                <a:latin typeface="Arial" panose="020B0604020202020204" pitchFamily="34" charset="0"/>
              </a:rPr>
              <a:t> transcript increased with loss of leptin signaling. B) Pou1f1 is a target of MSI shown by immunoprecipitation</a:t>
            </a:r>
          </a:p>
          <a:p>
            <a:r>
              <a:rPr lang="en-US" sz="800" u="sng" dirty="0">
                <a:latin typeface="Arial" panose="020B0604020202020204" pitchFamily="34" charset="0"/>
              </a:rPr>
              <a:t>Source</a:t>
            </a:r>
          </a:p>
          <a:p>
            <a:r>
              <a:rPr lang="en-US" sz="800" dirty="0">
                <a:latin typeface="Arial" panose="020B0604020202020204" pitchFamily="34" charset="0"/>
              </a:rPr>
              <a:t>Allensworth-James, M., </a:t>
            </a:r>
            <a:r>
              <a:rPr lang="en-US" sz="800" dirty="0" err="1">
                <a:latin typeface="Arial" panose="020B0604020202020204" pitchFamily="34" charset="0"/>
              </a:rPr>
              <a:t>Banik</a:t>
            </a:r>
            <a:r>
              <a:rPr lang="en-US" sz="800" dirty="0">
                <a:latin typeface="Arial" panose="020B0604020202020204" pitchFamily="34" charset="0"/>
              </a:rPr>
              <a:t>, J., </a:t>
            </a:r>
            <a:r>
              <a:rPr lang="en-US" sz="800" dirty="0" err="1">
                <a:latin typeface="Arial" panose="020B0604020202020204" pitchFamily="34" charset="0"/>
              </a:rPr>
              <a:t>Odle</a:t>
            </a:r>
            <a:r>
              <a:rPr lang="en-US" sz="800" dirty="0">
                <a:latin typeface="Arial" panose="020B0604020202020204" pitchFamily="34" charset="0"/>
              </a:rPr>
              <a:t>, A., Hardy, L., Lagasse, A., Moreira, A.R.S., Bird, J., Thomas, C.L., </a:t>
            </a:r>
            <a:r>
              <a:rPr lang="en-US" sz="800" dirty="0" err="1">
                <a:latin typeface="Arial" panose="020B0604020202020204" pitchFamily="34" charset="0"/>
              </a:rPr>
              <a:t>Avaritt</a:t>
            </a:r>
            <a:r>
              <a:rPr lang="en-US" sz="800" dirty="0">
                <a:latin typeface="Arial" panose="020B0604020202020204" pitchFamily="34" charset="0"/>
              </a:rPr>
              <a:t>, N., </a:t>
            </a:r>
            <a:r>
              <a:rPr lang="en-US" sz="800" dirty="0" err="1">
                <a:latin typeface="Arial" panose="020B0604020202020204" pitchFamily="34" charset="0"/>
              </a:rPr>
              <a:t>Kharas</a:t>
            </a:r>
            <a:r>
              <a:rPr lang="en-US" sz="800" dirty="0">
                <a:latin typeface="Arial" panose="020B0604020202020204" pitchFamily="34" charset="0"/>
              </a:rPr>
              <a:t>, M.G. and </a:t>
            </a:r>
            <a:r>
              <a:rPr lang="en-US" sz="800" dirty="0" err="1">
                <a:latin typeface="Arial" panose="020B0604020202020204" pitchFamily="34" charset="0"/>
              </a:rPr>
              <a:t>Lengner</a:t>
            </a:r>
            <a:r>
              <a:rPr lang="en-US" sz="800" dirty="0">
                <a:latin typeface="Arial" panose="020B0604020202020204" pitchFamily="34" charset="0"/>
              </a:rPr>
              <a:t>, C.J., 2021. Control of the anterior pituitary cell lineage regulator POU1F1 by the stem cell determinant </a:t>
            </a:r>
            <a:r>
              <a:rPr lang="en-US" sz="800" dirty="0" err="1">
                <a:latin typeface="Arial" panose="020B0604020202020204" pitchFamily="34" charset="0"/>
              </a:rPr>
              <a:t>Musashi</a:t>
            </a:r>
            <a:r>
              <a:rPr lang="en-US" sz="800" dirty="0">
                <a:latin typeface="Arial" panose="020B0604020202020204" pitchFamily="34" charset="0"/>
              </a:rPr>
              <a:t>. </a:t>
            </a:r>
            <a:r>
              <a:rPr lang="en-US" sz="800" i="1" dirty="0">
                <a:latin typeface="Arial" panose="020B0604020202020204" pitchFamily="34" charset="0"/>
              </a:rPr>
              <a:t>Endocrinology</a:t>
            </a:r>
            <a:r>
              <a:rPr lang="en-US" sz="800" dirty="0">
                <a:latin typeface="Arial" panose="020B0604020202020204" pitchFamily="34" charset="0"/>
              </a:rPr>
              <a:t>, </a:t>
            </a:r>
            <a:r>
              <a:rPr lang="en-US" sz="800" i="1" dirty="0">
                <a:latin typeface="Arial" panose="020B0604020202020204" pitchFamily="34" charset="0"/>
              </a:rPr>
              <a:t>162</a:t>
            </a:r>
            <a:r>
              <a:rPr lang="en-US" sz="800" dirty="0">
                <a:latin typeface="Arial" panose="020B0604020202020204" pitchFamily="34" charset="0"/>
              </a:rPr>
              <a:t>(3), p.bqaa245.</a:t>
            </a:r>
            <a:endParaRPr lang="en-US" sz="800" dirty="0"/>
          </a:p>
        </p:txBody>
      </p:sp>
      <p:grpSp>
        <p:nvGrpSpPr>
          <p:cNvPr id="4" name="Group 3"/>
          <p:cNvGrpSpPr/>
          <p:nvPr/>
        </p:nvGrpSpPr>
        <p:grpSpPr>
          <a:xfrm>
            <a:off x="6002321" y="2160589"/>
            <a:ext cx="5885432" cy="2374230"/>
            <a:chOff x="5599549" y="1819274"/>
            <a:chExt cx="5885432" cy="2374230"/>
          </a:xfrm>
        </p:grpSpPr>
        <p:pic>
          <p:nvPicPr>
            <p:cNvPr id="4098" name="Picture 2" descr="https://oup.silverchair-cdn.com/oup/backfile/Content_public/Journal/endo/162/3/10.1210_endocr_bqaa245/11/bqaa245_fig6.jpeg?Expires=1660605387&amp;Signature=jPkwSz-igcn8l-oHBAdRcEKHrhyVJElA1XEaBnRnjwMZgfXl8UZXsxFdqOwetiZB-oCGnexI4fBo-FAa8LZle7OhFhn0cCYrS3JVlLKofLcCk5DgWaxRTAIZJr1wSqB~f0t9G8L8INk3pB1NH90IoVhKHWEdPKwva3FXnJSJ6p25eLvKDV5fVI7fSMHvzMBZEKuCOTM3uXvZWVNFfnm6Y6NBJQhjsXuwRu46swKem3FnF3dx8f~RTQ1yK1W471tlk0JdLIOtjzqPeqzekqLl16lGreIhyixEa-XDRHVeEGnyavT6CISEvMU7A6P6lDyzKofTKVP7nuou7h9986cRTA__&amp;Key-Pair-Id=APKAIE5G5CRDK6RD3PGA"/>
            <p:cNvPicPr>
              <a:picLocks noChangeAspect="1" noChangeArrowheads="1"/>
            </p:cNvPicPr>
            <p:nvPr/>
          </p:nvPicPr>
          <p:blipFill rotWithShape="1">
            <a:blip r:embed="rId3">
              <a:extLst>
                <a:ext uri="{28A0092B-C50C-407E-A947-70E740481C1C}">
                  <a14:useLocalDpi xmlns:a14="http://schemas.microsoft.com/office/drawing/2010/main" val="0"/>
                </a:ext>
              </a:extLst>
            </a:blip>
            <a:srcRect l="5532" t="55291" r="73189" b="5667"/>
            <a:stretch/>
          </p:blipFill>
          <p:spPr bwMode="auto">
            <a:xfrm>
              <a:off x="5599549" y="1819275"/>
              <a:ext cx="2344918" cy="23742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oup.silverchair-cdn.com/oup/backfile/Content_public/Journal/endo/162/3/10.1210_endocr_bqaa245/11/bqaa245_fig3.jpeg?Expires=1660605484&amp;Signature=dMc3WObLnbMGLHwRMmCSjDWshDO58zFxT9cXyJpJq~yJTRva8TnAD-DI6q~IflBU3QCHMXJXBXKt0DnT9lXF3DM-3tL-ZeYd6noJFmeYRV~PPfTrc48OW7lLDdHEqC-FZgDdQOxZM6RUWzPnIUf4YBvioeK3JcotKtbMM5PO7YbuqA4udnJsfiw3iM3dj7JH29t8Knqt11e3-KcJm9KvxNZMB6NFDbY2PHSUN~-mrb~BqxJP2qVcgIOJYpSAPlef6pwUFocqRJf6A8G29LufgLgwD6Thp93fyDXCMXa-MwgCtTz7nfOVUHkRrnHJTeiVstkMPZ-xnKuIeZR1-RAogA__&amp;Key-Pair-Id=APKAIE5G5CRDK6RD3PGA"/>
            <p:cNvPicPr>
              <a:picLocks noChangeAspect="1" noChangeArrowheads="1"/>
            </p:cNvPicPr>
            <p:nvPr/>
          </p:nvPicPr>
          <p:blipFill rotWithShape="1">
            <a:blip r:embed="rId4">
              <a:extLst>
                <a:ext uri="{28A0092B-C50C-407E-A947-70E740481C1C}">
                  <a14:useLocalDpi xmlns:a14="http://schemas.microsoft.com/office/drawing/2010/main" val="0"/>
                </a:ext>
              </a:extLst>
            </a:blip>
            <a:srcRect r="70615" b="64464"/>
            <a:stretch/>
          </p:blipFill>
          <p:spPr bwMode="auto">
            <a:xfrm>
              <a:off x="8203300" y="1819275"/>
              <a:ext cx="3281681" cy="23742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99549" y="1819275"/>
              <a:ext cx="304892" cy="307777"/>
            </a:xfrm>
            <a:prstGeom prst="rect">
              <a:avLst/>
            </a:prstGeom>
            <a:solidFill>
              <a:schemeClr val="bg1"/>
            </a:solidFill>
          </p:spPr>
          <p:txBody>
            <a:bodyPr wrap="none" rtlCol="0">
              <a:spAutoFit/>
            </a:bodyPr>
            <a:lstStyle/>
            <a:p>
              <a:r>
                <a:rPr lang="en-US" sz="1400" dirty="0"/>
                <a:t>A</a:t>
              </a:r>
            </a:p>
          </p:txBody>
        </p:sp>
        <p:sp>
          <p:nvSpPr>
            <p:cNvPr id="13" name="TextBox 12"/>
            <p:cNvSpPr txBox="1"/>
            <p:nvPr/>
          </p:nvSpPr>
          <p:spPr>
            <a:xfrm>
              <a:off x="8216497" y="1819274"/>
              <a:ext cx="304892" cy="307777"/>
            </a:xfrm>
            <a:prstGeom prst="rect">
              <a:avLst/>
            </a:prstGeom>
            <a:solidFill>
              <a:schemeClr val="bg1"/>
            </a:solidFill>
          </p:spPr>
          <p:txBody>
            <a:bodyPr wrap="none" rtlCol="0">
              <a:spAutoFit/>
            </a:bodyPr>
            <a:lstStyle/>
            <a:p>
              <a:r>
                <a:rPr lang="en-US" sz="1400" dirty="0"/>
                <a:t>B</a:t>
              </a:r>
            </a:p>
          </p:txBody>
        </p:sp>
        <p:sp>
          <p:nvSpPr>
            <p:cNvPr id="14" name="TextBox 13"/>
            <p:cNvSpPr txBox="1"/>
            <p:nvPr/>
          </p:nvSpPr>
          <p:spPr>
            <a:xfrm>
              <a:off x="8314562" y="3846855"/>
              <a:ext cx="184731" cy="307777"/>
            </a:xfrm>
            <a:prstGeom prst="rect">
              <a:avLst/>
            </a:prstGeom>
            <a:solidFill>
              <a:schemeClr val="bg1"/>
            </a:solidFill>
          </p:spPr>
          <p:txBody>
            <a:bodyPr wrap="none" rtlCol="0">
              <a:spAutoFit/>
            </a:bodyPr>
            <a:lstStyle/>
            <a:p>
              <a:endParaRPr lang="en-US" sz="1400" dirty="0"/>
            </a:p>
          </p:txBody>
        </p:sp>
      </p:grpSp>
    </p:spTree>
    <p:extLst>
      <p:ext uri="{BB962C8B-B14F-4D97-AF65-F5344CB8AC3E}">
        <p14:creationId xmlns:p14="http://schemas.microsoft.com/office/powerpoint/2010/main" val="248856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1B0B-39BF-89D2-248E-DDE084ED170C}"/>
              </a:ext>
            </a:extLst>
          </p:cNvPr>
          <p:cNvSpPr>
            <a:spLocks noGrp="1"/>
          </p:cNvSpPr>
          <p:nvPr>
            <p:ph type="title"/>
          </p:nvPr>
        </p:nvSpPr>
        <p:spPr/>
        <p:txBody>
          <a:bodyPr anchor="ctr">
            <a:normAutofit/>
          </a:bodyPr>
          <a:lstStyle/>
          <a:p>
            <a:pPr algn="l"/>
            <a:r>
              <a:rPr lang="en-US" dirty="0"/>
              <a:t>Neonatal Leptin Surge</a:t>
            </a:r>
          </a:p>
        </p:txBody>
      </p:sp>
      <p:sp>
        <p:nvSpPr>
          <p:cNvPr id="3" name="Content Placeholder 2">
            <a:extLst>
              <a:ext uri="{FF2B5EF4-FFF2-40B4-BE49-F238E27FC236}">
                <a16:creationId xmlns:a16="http://schemas.microsoft.com/office/drawing/2014/main" id="{4E3D3826-D5C0-CA50-0793-94C8BD560364}"/>
              </a:ext>
            </a:extLst>
          </p:cNvPr>
          <p:cNvSpPr>
            <a:spLocks noGrp="1"/>
          </p:cNvSpPr>
          <p:nvPr>
            <p:ph idx="1"/>
          </p:nvPr>
        </p:nvSpPr>
        <p:spPr>
          <a:xfrm>
            <a:off x="800100" y="1600201"/>
            <a:ext cx="5143500" cy="4983161"/>
          </a:xfrm>
        </p:spPr>
        <p:txBody>
          <a:bodyPr>
            <a:noAutofit/>
          </a:bodyPr>
          <a:lstStyle/>
          <a:p>
            <a:pPr>
              <a:lnSpc>
                <a:spcPct val="90000"/>
              </a:lnSpc>
            </a:pPr>
            <a:r>
              <a:rPr lang="en-US" sz="2000" dirty="0"/>
              <a:t>A surge in leptin is seen within the neonatal development of both rodents and humans</a:t>
            </a:r>
          </a:p>
          <a:p>
            <a:pPr lvl="1">
              <a:lnSpc>
                <a:spcPct val="90000"/>
              </a:lnSpc>
            </a:pPr>
            <a:r>
              <a:rPr lang="en-US" sz="1800" dirty="0"/>
              <a:t>3rd trimester in humans</a:t>
            </a:r>
          </a:p>
          <a:p>
            <a:pPr lvl="1">
              <a:lnSpc>
                <a:spcPct val="90000"/>
              </a:lnSpc>
            </a:pPr>
            <a:r>
              <a:rPr lang="en-US" sz="1800" dirty="0"/>
              <a:t>Postnatally in rodents</a:t>
            </a:r>
          </a:p>
          <a:p>
            <a:pPr>
              <a:lnSpc>
                <a:spcPct val="90000"/>
              </a:lnSpc>
            </a:pPr>
            <a:r>
              <a:rPr lang="en-US" sz="2000" dirty="0"/>
              <a:t>Occurs independent of adiposity and prompts development of anorexigenic (appetite suppressant) neurons</a:t>
            </a:r>
          </a:p>
          <a:p>
            <a:pPr>
              <a:lnSpc>
                <a:spcPct val="90000"/>
              </a:lnSpc>
            </a:pPr>
            <a:r>
              <a:rPr lang="en-US" sz="2000" dirty="0"/>
              <a:t>Studies suggest that maternal undernutrition alters the levels of the leptin surge, making the surge happen prematurely. </a:t>
            </a:r>
          </a:p>
          <a:p>
            <a:pPr lvl="1">
              <a:lnSpc>
                <a:spcPct val="90000"/>
              </a:lnSpc>
            </a:pPr>
            <a:r>
              <a:rPr lang="en-US" sz="1800" dirty="0"/>
              <a:t>Premature leptin surge led to metabolic dysfunction and weight gain in adult progeny. </a:t>
            </a:r>
          </a:p>
        </p:txBody>
      </p:sp>
      <p:pic>
        <p:nvPicPr>
          <p:cNvPr id="4" name="Content Placeholder 7" descr="Diagram&#10;&#10;Description automatically generated">
            <a:extLst>
              <a:ext uri="{FF2B5EF4-FFF2-40B4-BE49-F238E27FC236}">
                <a16:creationId xmlns:a16="http://schemas.microsoft.com/office/drawing/2014/main" id="{00EFEA16-5D3F-21E4-40F3-C7949085CF2A}"/>
              </a:ext>
            </a:extLst>
          </p:cNvPr>
          <p:cNvPicPr>
            <a:picLocks noChangeAspect="1"/>
          </p:cNvPicPr>
          <p:nvPr/>
        </p:nvPicPr>
        <p:blipFill>
          <a:blip r:embed="rId3"/>
          <a:stretch>
            <a:fillRect/>
          </a:stretch>
        </p:blipFill>
        <p:spPr>
          <a:xfrm>
            <a:off x="6008082" y="1770873"/>
            <a:ext cx="5824507" cy="3334527"/>
          </a:xfrm>
          <a:prstGeom prst="rect">
            <a:avLst/>
          </a:prstGeom>
        </p:spPr>
      </p:pic>
      <p:sp>
        <p:nvSpPr>
          <p:cNvPr id="5" name="Rectangle 4">
            <a:extLst>
              <a:ext uri="{FF2B5EF4-FFF2-40B4-BE49-F238E27FC236}">
                <a16:creationId xmlns:a16="http://schemas.microsoft.com/office/drawing/2014/main" id="{133B649B-EC78-4E6B-FA87-F474D6F69005}"/>
              </a:ext>
            </a:extLst>
          </p:cNvPr>
          <p:cNvSpPr/>
          <p:nvPr/>
        </p:nvSpPr>
        <p:spPr>
          <a:xfrm>
            <a:off x="6678930" y="5620738"/>
            <a:ext cx="5143500" cy="338554"/>
          </a:xfrm>
          <a:prstGeom prst="rect">
            <a:avLst/>
          </a:prstGeom>
        </p:spPr>
        <p:txBody>
          <a:bodyPr wrap="square">
            <a:spAutoFit/>
          </a:bodyPr>
          <a:lstStyle/>
          <a:p>
            <a:pPr algn="r" defTabSz="397764"/>
            <a:r>
              <a:rPr lang="en-US" sz="800" i="1" kern="1200" dirty="0">
                <a:solidFill>
                  <a:schemeClr val="tx1"/>
                </a:solidFill>
                <a:latin typeface="+mn-lt"/>
                <a:ea typeface="+mn-ea"/>
                <a:cs typeface="+mn-cs"/>
              </a:rPr>
              <a:t>Figure 4: Graphs of Neonatal Leptin Surge</a:t>
            </a:r>
            <a:endParaRPr lang="en-US" sz="800" kern="1200" dirty="0">
              <a:solidFill>
                <a:schemeClr val="tx1"/>
              </a:solidFill>
              <a:latin typeface="+mn-lt"/>
              <a:ea typeface="+mn-ea"/>
              <a:cs typeface="+mn-cs"/>
            </a:endParaRPr>
          </a:p>
          <a:p>
            <a:pPr algn="r" defTabSz="397764"/>
            <a:r>
              <a:rPr lang="en-US" sz="800" u="sng" kern="1200" dirty="0">
                <a:solidFill>
                  <a:schemeClr val="tx1"/>
                </a:solidFill>
                <a:latin typeface="+mn-lt"/>
                <a:ea typeface="+mn-ea"/>
                <a:cs typeface="+mn-cs"/>
              </a:rPr>
              <a:t>Source: </a:t>
            </a:r>
            <a:r>
              <a:rPr lang="en-US" sz="800" kern="1200" dirty="0">
                <a:solidFill>
                  <a:schemeClr val="tx1"/>
                </a:solidFill>
                <a:latin typeface="+mn-lt"/>
                <a:ea typeface="+mn-ea"/>
                <a:cs typeface="+mn-cs"/>
              </a:rPr>
              <a:t>https://</a:t>
            </a:r>
            <a:r>
              <a:rPr lang="en-US" sz="800" kern="1200" dirty="0" err="1">
                <a:solidFill>
                  <a:schemeClr val="tx1"/>
                </a:solidFill>
                <a:latin typeface="+mn-lt"/>
                <a:ea typeface="+mn-ea"/>
                <a:cs typeface="+mn-cs"/>
              </a:rPr>
              <a:t>www.frontiersin.org</a:t>
            </a:r>
            <a:r>
              <a:rPr lang="en-US" sz="800" kern="1200" dirty="0">
                <a:solidFill>
                  <a:schemeClr val="tx1"/>
                </a:solidFill>
                <a:latin typeface="+mn-lt"/>
                <a:ea typeface="+mn-ea"/>
                <a:cs typeface="+mn-cs"/>
              </a:rPr>
              <a:t>/articles/10.3389/fphys.2021.789519/full</a:t>
            </a:r>
            <a:endParaRPr lang="en-US" sz="800" dirty="0"/>
          </a:p>
        </p:txBody>
      </p:sp>
    </p:spTree>
    <p:extLst>
      <p:ext uri="{BB962C8B-B14F-4D97-AF65-F5344CB8AC3E}">
        <p14:creationId xmlns:p14="http://schemas.microsoft.com/office/powerpoint/2010/main" val="679294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D1E-3F7F-E1B7-C843-BAEF4F46EA3D}"/>
              </a:ext>
            </a:extLst>
          </p:cNvPr>
          <p:cNvSpPr>
            <a:spLocks noGrp="1"/>
          </p:cNvSpPr>
          <p:nvPr>
            <p:ph type="ctrTitle"/>
          </p:nvPr>
        </p:nvSpPr>
        <p:spPr>
          <a:xfrm>
            <a:off x="1524000" y="914402"/>
            <a:ext cx="10160000" cy="609599"/>
          </a:xfrm>
        </p:spPr>
        <p:txBody>
          <a:bodyPr anchor="t">
            <a:normAutofit/>
          </a:bodyPr>
          <a:lstStyle/>
          <a:p>
            <a:r>
              <a:rPr lang="en-US" dirty="0"/>
              <a:t>What we want to know…</a:t>
            </a:r>
          </a:p>
        </p:txBody>
      </p:sp>
      <p:graphicFrame>
        <p:nvGraphicFramePr>
          <p:cNvPr id="5" name="Content Placeholder 2">
            <a:extLst>
              <a:ext uri="{FF2B5EF4-FFF2-40B4-BE49-F238E27FC236}">
                <a16:creationId xmlns:a16="http://schemas.microsoft.com/office/drawing/2014/main" id="{133A97A1-E166-99BD-859A-4D81F0A5A5EF}"/>
              </a:ext>
            </a:extLst>
          </p:cNvPr>
          <p:cNvGraphicFramePr>
            <a:graphicFrameLocks noGrp="1"/>
          </p:cNvGraphicFramePr>
          <p:nvPr>
            <p:ph idx="13"/>
            <p:extLst>
              <p:ext uri="{D42A27DB-BD31-4B8C-83A1-F6EECF244321}">
                <p14:modId xmlns:p14="http://schemas.microsoft.com/office/powerpoint/2010/main" val="3729371186"/>
              </p:ext>
            </p:extLst>
          </p:nvPr>
        </p:nvGraphicFramePr>
        <p:xfrm>
          <a:off x="1524000" y="1676400"/>
          <a:ext cx="1016000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8433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8B5492E-7CB6-1091-8224-DC60784E0955}"/>
              </a:ext>
            </a:extLst>
          </p:cNvPr>
          <p:cNvGraphicFramePr>
            <a:graphicFrameLocks noGrp="1"/>
          </p:cNvGraphicFramePr>
          <p:nvPr>
            <p:ph idx="4294967295"/>
            <p:extLst>
              <p:ext uri="{D42A27DB-BD31-4B8C-83A1-F6EECF244321}">
                <p14:modId xmlns:p14="http://schemas.microsoft.com/office/powerpoint/2010/main" val="586300118"/>
              </p:ext>
            </p:extLst>
          </p:nvPr>
        </p:nvGraphicFramePr>
        <p:xfrm>
          <a:off x="655315" y="644494"/>
          <a:ext cx="10881370" cy="2801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79E5CEC6-8A5F-58B2-B298-69C54DDA96B2}"/>
              </a:ext>
            </a:extLst>
          </p:cNvPr>
          <p:cNvGraphicFramePr/>
          <p:nvPr>
            <p:extLst>
              <p:ext uri="{D42A27DB-BD31-4B8C-83A1-F6EECF244321}">
                <p14:modId xmlns:p14="http://schemas.microsoft.com/office/powerpoint/2010/main" val="2226338943"/>
              </p:ext>
            </p:extLst>
          </p:nvPr>
        </p:nvGraphicFramePr>
        <p:xfrm>
          <a:off x="7330675" y="4191000"/>
          <a:ext cx="3756353" cy="14943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BCD3CDAE-014D-DDD7-99FE-7476A1D8D363}"/>
              </a:ext>
            </a:extLst>
          </p:cNvPr>
          <p:cNvSpPr txBox="1"/>
          <p:nvPr/>
        </p:nvSpPr>
        <p:spPr>
          <a:xfrm>
            <a:off x="1551393" y="4038600"/>
            <a:ext cx="5334000" cy="1969770"/>
          </a:xfrm>
          <a:prstGeom prst="rect">
            <a:avLst/>
          </a:prstGeom>
          <a:noFill/>
        </p:spPr>
        <p:txBody>
          <a:bodyPr wrap="square">
            <a:spAutoFit/>
          </a:bodyPr>
          <a:lstStyle/>
          <a:p>
            <a:pPr marL="234950" lvl="1" indent="-234950" defTabSz="5139129">
              <a:spcAft>
                <a:spcPts val="600"/>
              </a:spcAft>
              <a:buFont typeface="Calibri"/>
              <a:buChar char="-"/>
            </a:pPr>
            <a:r>
              <a:rPr lang="en-US" sz="1600" dirty="0">
                <a:solidFill>
                  <a:srgbClr val="000000"/>
                </a:solidFill>
                <a:ea typeface="Adobe Fan Heiti Std B"/>
                <a:cs typeface="Arial Narrow" panose="020B0604020202020204" pitchFamily="34" charset="0"/>
              </a:rPr>
              <a:t>Mice strain: FVB.129P2-Fmr1tm1Cgr/J, “Sighted FVB”</a:t>
            </a:r>
          </a:p>
          <a:p>
            <a:pPr marL="234950" lvl="1" indent="-234950" defTabSz="5139129">
              <a:spcAft>
                <a:spcPts val="600"/>
              </a:spcAft>
              <a:buFont typeface="Calibri"/>
              <a:buChar char="-"/>
            </a:pPr>
            <a:r>
              <a:rPr lang="en-US" sz="1600" dirty="0">
                <a:solidFill>
                  <a:srgbClr val="000000"/>
                </a:solidFill>
                <a:ea typeface="Adobe Fan Heiti Std B"/>
                <a:cs typeface="Arial Narrow" panose="020B0604020202020204" pitchFamily="34" charset="0"/>
              </a:rPr>
              <a:t>Part 1: Maternal mice were fed a 30% calorie restricted diet (CR30) to cause a blunted leptin surge in their progeny.</a:t>
            </a:r>
          </a:p>
          <a:p>
            <a:pPr marL="234950" lvl="1" indent="-234950" defTabSz="5139129">
              <a:spcAft>
                <a:spcPts val="600"/>
              </a:spcAft>
              <a:buFont typeface="Calibri"/>
              <a:buChar char="-"/>
            </a:pPr>
            <a:r>
              <a:rPr lang="en-US" sz="1600" b="1" dirty="0">
                <a:solidFill>
                  <a:srgbClr val="000000"/>
                </a:solidFill>
                <a:ea typeface="Adobe Fan Heiti Std B"/>
                <a:cs typeface="Arial Narrow" panose="020B0604020202020204" pitchFamily="34" charset="0"/>
              </a:rPr>
              <a:t>Part 2:  These progeny were then fed either a control diet or a high fat diet. Weekly weight gain was assessed along with serum leptin and metabolic functions such as glucose tolerance testing, and metabolic cages in adult progeny. </a:t>
            </a:r>
          </a:p>
        </p:txBody>
      </p:sp>
      <p:sp>
        <p:nvSpPr>
          <p:cNvPr id="3" name="TextBox 2">
            <a:extLst>
              <a:ext uri="{FF2B5EF4-FFF2-40B4-BE49-F238E27FC236}">
                <a16:creationId xmlns:a16="http://schemas.microsoft.com/office/drawing/2014/main" id="{DDE9F849-7A75-C97F-36C5-2BE6EEFA6A7C}"/>
              </a:ext>
            </a:extLst>
          </p:cNvPr>
          <p:cNvSpPr txBox="1"/>
          <p:nvPr/>
        </p:nvSpPr>
        <p:spPr>
          <a:xfrm>
            <a:off x="721417" y="421425"/>
            <a:ext cx="1690433" cy="307777"/>
          </a:xfrm>
          <a:prstGeom prst="rect">
            <a:avLst/>
          </a:prstGeom>
          <a:noFill/>
        </p:spPr>
        <p:txBody>
          <a:bodyPr wrap="square">
            <a:spAutoFit/>
          </a:bodyPr>
          <a:lstStyle/>
          <a:p>
            <a:pPr lvl="0" algn="ctr"/>
            <a:r>
              <a:rPr lang="en-US" sz="1400" b="1" dirty="0">
                <a:latin typeface="Arial" panose="020B0604020202020204" pitchFamily="34" charset="0"/>
                <a:cs typeface="Arial" panose="020B0604020202020204" pitchFamily="34" charset="0"/>
              </a:rPr>
              <a:t>(Aug - Nov 2022)</a:t>
            </a:r>
          </a:p>
        </p:txBody>
      </p:sp>
      <p:sp>
        <p:nvSpPr>
          <p:cNvPr id="8" name="TextBox 7">
            <a:extLst>
              <a:ext uri="{FF2B5EF4-FFF2-40B4-BE49-F238E27FC236}">
                <a16:creationId xmlns:a16="http://schemas.microsoft.com/office/drawing/2014/main" id="{84CD4DBA-67D4-F834-1B5F-092B18D08871}"/>
              </a:ext>
            </a:extLst>
          </p:cNvPr>
          <p:cNvSpPr txBox="1"/>
          <p:nvPr/>
        </p:nvSpPr>
        <p:spPr>
          <a:xfrm>
            <a:off x="7518419" y="3351047"/>
            <a:ext cx="1690433" cy="307777"/>
          </a:xfrm>
          <a:prstGeom prst="rect">
            <a:avLst/>
          </a:prstGeom>
          <a:noFill/>
        </p:spPr>
        <p:txBody>
          <a:bodyPr wrap="square">
            <a:spAutoFit/>
          </a:bodyPr>
          <a:lstStyle/>
          <a:p>
            <a:pPr lvl="0" algn="ctr"/>
            <a:r>
              <a:rPr lang="en-US" sz="1400" b="1" dirty="0"/>
              <a:t>(Apr - Jul 2023)</a:t>
            </a:r>
          </a:p>
        </p:txBody>
      </p:sp>
      <p:sp>
        <p:nvSpPr>
          <p:cNvPr id="11" name="Oval 10">
            <a:extLst>
              <a:ext uri="{FF2B5EF4-FFF2-40B4-BE49-F238E27FC236}">
                <a16:creationId xmlns:a16="http://schemas.microsoft.com/office/drawing/2014/main" id="{97D18E6A-F792-8DCB-4099-250C570E9EA9}"/>
              </a:ext>
            </a:extLst>
          </p:cNvPr>
          <p:cNvSpPr/>
          <p:nvPr/>
        </p:nvSpPr>
        <p:spPr>
          <a:xfrm>
            <a:off x="7140763" y="1969170"/>
            <a:ext cx="2445744" cy="1822135"/>
          </a:xfrm>
          <a:prstGeom prst="ellipse">
            <a:avLst/>
          </a:prstGeom>
          <a:noFill/>
          <a:ln>
            <a:solidFill>
              <a:schemeClr val="bg1"/>
            </a:solidFill>
          </a:ln>
          <a:effectLst>
            <a:glow rad="635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69267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30609" y="218109"/>
            <a:ext cx="9944073" cy="1300726"/>
          </a:xfrm>
        </p:spPr>
        <p:txBody>
          <a:bodyPr vert="horz" lIns="91440" tIns="45720" rIns="91440" bIns="45720" rtlCol="0" anchor="t">
            <a:noAutofit/>
          </a:bodyPr>
          <a:lstStyle/>
          <a:p>
            <a:pPr algn="l">
              <a:lnSpc>
                <a:spcPct val="90000"/>
              </a:lnSpc>
            </a:pPr>
            <a:r>
              <a:rPr lang="en-US" sz="3600" dirty="0"/>
              <a:t>Part 1: Moderate (30%) maternal undernutrition in FVB mice blunts neonatal leptin surge and alters </a:t>
            </a:r>
            <a:r>
              <a:rPr lang="en-US" sz="3600" i="1" dirty="0" err="1"/>
              <a:t>Msi</a:t>
            </a:r>
            <a:r>
              <a:rPr lang="en-US" sz="3600" dirty="0"/>
              <a:t> and </a:t>
            </a:r>
            <a:r>
              <a:rPr lang="en-US" sz="3600" i="1" dirty="0"/>
              <a:t>Pou1f1</a:t>
            </a:r>
            <a:r>
              <a:rPr lang="en-US" sz="3600" dirty="0"/>
              <a:t> mRNA</a:t>
            </a:r>
          </a:p>
        </p:txBody>
      </p:sp>
      <p:graphicFrame>
        <p:nvGraphicFramePr>
          <p:cNvPr id="4" name="Table 3"/>
          <p:cNvGraphicFramePr>
            <a:graphicFrameLocks noGrp="1"/>
          </p:cNvGraphicFramePr>
          <p:nvPr>
            <p:extLst>
              <p:ext uri="{D42A27DB-BD31-4B8C-83A1-F6EECF244321}">
                <p14:modId xmlns:p14="http://schemas.microsoft.com/office/powerpoint/2010/main" val="3508676168"/>
              </p:ext>
            </p:extLst>
          </p:nvPr>
        </p:nvGraphicFramePr>
        <p:xfrm>
          <a:off x="8607183" y="2398043"/>
          <a:ext cx="1982981" cy="1264920"/>
        </p:xfrm>
        <a:graphic>
          <a:graphicData uri="http://schemas.openxmlformats.org/drawingml/2006/table">
            <a:tbl>
              <a:tblPr firstRow="1" bandRow="1">
                <a:tableStyleId>{5C22544A-7EE6-4342-B048-85BDC9FD1C3A}</a:tableStyleId>
              </a:tblPr>
              <a:tblGrid>
                <a:gridCol w="632369">
                  <a:extLst>
                    <a:ext uri="{9D8B030D-6E8A-4147-A177-3AD203B41FA5}">
                      <a16:colId xmlns:a16="http://schemas.microsoft.com/office/drawing/2014/main" val="2335949690"/>
                    </a:ext>
                  </a:extLst>
                </a:gridCol>
                <a:gridCol w="673442">
                  <a:extLst>
                    <a:ext uri="{9D8B030D-6E8A-4147-A177-3AD203B41FA5}">
                      <a16:colId xmlns:a16="http://schemas.microsoft.com/office/drawing/2014/main" val="3442528076"/>
                    </a:ext>
                  </a:extLst>
                </a:gridCol>
                <a:gridCol w="677170">
                  <a:extLst>
                    <a:ext uri="{9D8B030D-6E8A-4147-A177-3AD203B41FA5}">
                      <a16:colId xmlns:a16="http://schemas.microsoft.com/office/drawing/2014/main" val="366481280"/>
                    </a:ext>
                  </a:extLst>
                </a:gridCol>
              </a:tblGrid>
              <a:tr h="210312">
                <a:tc>
                  <a:txBody>
                    <a:bodyPr/>
                    <a:lstStyle/>
                    <a:p>
                      <a:pPr algn="l" fontAlgn="b"/>
                      <a:r>
                        <a:rPr lang="en-US" sz="1300" u="none" strike="noStrike" dirty="0">
                          <a:effectLst/>
                        </a:rPr>
                        <a:t> </a:t>
                      </a:r>
                      <a:endParaRPr lang="en-US" sz="13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ctr" rtl="0" fontAlgn="ctr"/>
                      <a:r>
                        <a:rPr lang="en-US" sz="1300" u="none" strike="noStrike">
                          <a:effectLst/>
                        </a:rPr>
                        <a:t>Fed</a:t>
                      </a:r>
                      <a:endParaRPr lang="en-US" sz="1300" b="1" i="0" u="none" strike="noStrike">
                        <a:solidFill>
                          <a:srgbClr val="FFFFFF"/>
                        </a:solidFill>
                        <a:effectLst/>
                        <a:latin typeface="Calibri" panose="020F0502020204030204" pitchFamily="34" charset="0"/>
                      </a:endParaRPr>
                    </a:p>
                  </a:txBody>
                  <a:tcPr marL="12700" marR="12700" marT="12700" marB="0" anchor="ctr"/>
                </a:tc>
                <a:tc>
                  <a:txBody>
                    <a:bodyPr/>
                    <a:lstStyle/>
                    <a:p>
                      <a:pPr algn="ctr" rtl="0" fontAlgn="ctr"/>
                      <a:r>
                        <a:rPr lang="en-US" sz="1300" u="none" strike="noStrike" dirty="0">
                          <a:effectLst/>
                        </a:rPr>
                        <a:t>CR30</a:t>
                      </a:r>
                      <a:endParaRPr lang="en-US" sz="1300" b="1" i="0" u="none" strike="noStrike" dirty="0">
                        <a:solidFill>
                          <a:srgbClr val="FFFFFF"/>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1213909012"/>
                  </a:ext>
                </a:extLst>
              </a:tr>
              <a:tr h="210312">
                <a:tc>
                  <a:txBody>
                    <a:bodyPr/>
                    <a:lstStyle/>
                    <a:p>
                      <a:pPr algn="l" rtl="0" fontAlgn="ctr"/>
                      <a:r>
                        <a:rPr lang="en-US" sz="1300" u="none" strike="noStrike" dirty="0">
                          <a:effectLst/>
                        </a:rPr>
                        <a:t>PND 5</a:t>
                      </a:r>
                      <a:endParaRPr lang="en-US" sz="1300" b="0" i="0" u="none" strike="noStrike" dirty="0">
                        <a:solidFill>
                          <a:srgbClr val="000000"/>
                        </a:solidFill>
                        <a:effectLst/>
                        <a:latin typeface="Calibri" panose="020F0502020204030204" pitchFamily="34" charset="0"/>
                      </a:endParaRPr>
                    </a:p>
                  </a:txBody>
                  <a:tcPr marL="12700" marR="12700" marT="12700" marB="0" anchor="ctr"/>
                </a:tc>
                <a:tc>
                  <a:txBody>
                    <a:bodyPr/>
                    <a:lstStyle/>
                    <a:p>
                      <a:pPr algn="ctr" rtl="0" fontAlgn="ctr"/>
                      <a:r>
                        <a:rPr lang="en-US" sz="1300" u="none" strike="noStrike" dirty="0">
                          <a:effectLst/>
                        </a:rPr>
                        <a:t>10</a:t>
                      </a:r>
                      <a:endParaRPr lang="en-US" sz="1300" b="0" i="0" u="none" strike="noStrike" dirty="0">
                        <a:solidFill>
                          <a:srgbClr val="000000"/>
                        </a:solidFill>
                        <a:effectLst/>
                        <a:latin typeface="Calibri" panose="020F0502020204030204" pitchFamily="34" charset="0"/>
                      </a:endParaRPr>
                    </a:p>
                  </a:txBody>
                  <a:tcPr marL="12700" marR="12700" marT="12700" marB="0" anchor="ctr"/>
                </a:tc>
                <a:tc>
                  <a:txBody>
                    <a:bodyPr/>
                    <a:lstStyle/>
                    <a:p>
                      <a:pPr algn="ctr" rtl="0" fontAlgn="ctr"/>
                      <a:r>
                        <a:rPr lang="en-US" sz="1300" u="none" strike="noStrike">
                          <a:effectLst/>
                        </a:rPr>
                        <a:t>7</a:t>
                      </a:r>
                      <a:endParaRPr lang="en-US" sz="1300" b="0" i="0" u="none" strike="noStrike">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2596942325"/>
                  </a:ext>
                </a:extLst>
              </a:tr>
              <a:tr h="210312">
                <a:tc>
                  <a:txBody>
                    <a:bodyPr/>
                    <a:lstStyle/>
                    <a:p>
                      <a:pPr algn="l" rtl="0" fontAlgn="ctr"/>
                      <a:r>
                        <a:rPr lang="en-US" sz="1300" u="none" strike="noStrike" dirty="0">
                          <a:effectLst/>
                        </a:rPr>
                        <a:t>PND 8</a:t>
                      </a:r>
                      <a:endParaRPr lang="en-US" sz="1300" b="0" i="0" u="none" strike="noStrike" dirty="0">
                        <a:solidFill>
                          <a:srgbClr val="000000"/>
                        </a:solidFill>
                        <a:effectLst/>
                        <a:latin typeface="Calibri" panose="020F0502020204030204" pitchFamily="34" charset="0"/>
                      </a:endParaRPr>
                    </a:p>
                  </a:txBody>
                  <a:tcPr marL="12700" marR="12700" marT="12700" marB="0" anchor="ctr"/>
                </a:tc>
                <a:tc>
                  <a:txBody>
                    <a:bodyPr/>
                    <a:lstStyle/>
                    <a:p>
                      <a:pPr algn="ctr" rtl="0" fontAlgn="ctr"/>
                      <a:r>
                        <a:rPr lang="en-US" sz="1300" u="none" strike="noStrike" dirty="0">
                          <a:effectLst/>
                        </a:rPr>
                        <a:t>22</a:t>
                      </a:r>
                      <a:endParaRPr lang="en-US" sz="1300" b="0" i="0" u="none" strike="noStrike" dirty="0">
                        <a:solidFill>
                          <a:srgbClr val="000000"/>
                        </a:solidFill>
                        <a:effectLst/>
                        <a:latin typeface="Calibri" panose="020F0502020204030204" pitchFamily="34" charset="0"/>
                      </a:endParaRPr>
                    </a:p>
                  </a:txBody>
                  <a:tcPr marL="12700" marR="12700" marT="12700" marB="0" anchor="ctr"/>
                </a:tc>
                <a:tc>
                  <a:txBody>
                    <a:bodyPr/>
                    <a:lstStyle/>
                    <a:p>
                      <a:pPr algn="ctr" rtl="0" fontAlgn="ctr"/>
                      <a:r>
                        <a:rPr lang="en-US" sz="1300" u="none" strike="noStrike" dirty="0">
                          <a:effectLst/>
                        </a:rPr>
                        <a:t>13</a:t>
                      </a:r>
                      <a:endParaRPr lang="en-US" sz="1300" b="0" i="0" u="none" strike="noStrike" dirty="0">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3916688653"/>
                  </a:ext>
                </a:extLst>
              </a:tr>
              <a:tr h="210312">
                <a:tc>
                  <a:txBody>
                    <a:bodyPr/>
                    <a:lstStyle/>
                    <a:p>
                      <a:pPr algn="l" rtl="0" fontAlgn="ctr"/>
                      <a:r>
                        <a:rPr lang="en-US" sz="1300" u="none" strike="noStrike" dirty="0">
                          <a:effectLst/>
                        </a:rPr>
                        <a:t>PND 10</a:t>
                      </a:r>
                      <a:endParaRPr lang="en-US" sz="1300" b="0" i="0" u="none" strike="noStrike" dirty="0">
                        <a:solidFill>
                          <a:srgbClr val="000000"/>
                        </a:solidFill>
                        <a:effectLst/>
                        <a:latin typeface="Calibri" panose="020F0502020204030204" pitchFamily="34" charset="0"/>
                      </a:endParaRPr>
                    </a:p>
                  </a:txBody>
                  <a:tcPr marL="12700" marR="12700" marT="12700" marB="0" anchor="ctr"/>
                </a:tc>
                <a:tc>
                  <a:txBody>
                    <a:bodyPr/>
                    <a:lstStyle/>
                    <a:p>
                      <a:pPr algn="ctr" rtl="0" fontAlgn="ctr"/>
                      <a:r>
                        <a:rPr lang="en-US" sz="1300" u="none" strike="noStrike" dirty="0">
                          <a:effectLst/>
                        </a:rPr>
                        <a:t>15</a:t>
                      </a:r>
                      <a:endParaRPr lang="en-US" sz="1300" b="0" i="0" u="none" strike="noStrike" dirty="0">
                        <a:solidFill>
                          <a:srgbClr val="000000"/>
                        </a:solidFill>
                        <a:effectLst/>
                        <a:latin typeface="Calibri" panose="020F0502020204030204" pitchFamily="34" charset="0"/>
                      </a:endParaRPr>
                    </a:p>
                  </a:txBody>
                  <a:tcPr marL="12700" marR="12700" marT="12700" marB="0" anchor="ctr"/>
                </a:tc>
                <a:tc>
                  <a:txBody>
                    <a:bodyPr/>
                    <a:lstStyle/>
                    <a:p>
                      <a:pPr algn="ctr" rtl="0" fontAlgn="ctr"/>
                      <a:r>
                        <a:rPr lang="en-US" sz="1300" u="none" strike="noStrike">
                          <a:effectLst/>
                        </a:rPr>
                        <a:t>12</a:t>
                      </a:r>
                      <a:endParaRPr lang="en-US" sz="1300" b="0" i="0" u="none" strike="noStrike">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3161111401"/>
                  </a:ext>
                </a:extLst>
              </a:tr>
              <a:tr h="210312">
                <a:tc>
                  <a:txBody>
                    <a:bodyPr/>
                    <a:lstStyle/>
                    <a:p>
                      <a:pPr algn="l" rtl="0" fontAlgn="ctr"/>
                      <a:r>
                        <a:rPr lang="en-US" sz="1300" u="none" strike="noStrike" dirty="0">
                          <a:effectLst/>
                        </a:rPr>
                        <a:t>PND 16</a:t>
                      </a:r>
                      <a:endParaRPr lang="en-US" sz="1300" b="0" i="0" u="none" strike="noStrike" dirty="0">
                        <a:solidFill>
                          <a:srgbClr val="000000"/>
                        </a:solidFill>
                        <a:effectLst/>
                        <a:latin typeface="Calibri" panose="020F0502020204030204" pitchFamily="34" charset="0"/>
                      </a:endParaRPr>
                    </a:p>
                  </a:txBody>
                  <a:tcPr marL="12700" marR="12700" marT="12700" marB="0" anchor="ctr">
                    <a:lnB w="19050" cap="flat" cmpd="sng" algn="ctr">
                      <a:solidFill>
                        <a:schemeClr val="tx1"/>
                      </a:solidFill>
                      <a:prstDash val="solid"/>
                      <a:round/>
                      <a:headEnd type="none" w="med" len="med"/>
                      <a:tailEnd type="none" w="med" len="med"/>
                    </a:lnB>
                  </a:tcPr>
                </a:tc>
                <a:tc>
                  <a:txBody>
                    <a:bodyPr/>
                    <a:lstStyle/>
                    <a:p>
                      <a:pPr algn="ctr" rtl="0" fontAlgn="ctr"/>
                      <a:r>
                        <a:rPr lang="en-US" sz="1300" u="none" strike="noStrike">
                          <a:effectLst/>
                        </a:rPr>
                        <a:t>18</a:t>
                      </a:r>
                      <a:endParaRPr lang="en-US" sz="1300" b="0" i="0" u="none" strike="noStrike">
                        <a:solidFill>
                          <a:srgbClr val="000000"/>
                        </a:solidFill>
                        <a:effectLst/>
                        <a:latin typeface="Calibri" panose="020F0502020204030204" pitchFamily="34" charset="0"/>
                      </a:endParaRPr>
                    </a:p>
                  </a:txBody>
                  <a:tcPr marL="12700" marR="12700" marT="12700" marB="0" anchor="ctr">
                    <a:lnB w="19050" cap="flat" cmpd="sng" algn="ctr">
                      <a:solidFill>
                        <a:schemeClr val="tx1"/>
                      </a:solidFill>
                      <a:prstDash val="solid"/>
                      <a:round/>
                      <a:headEnd type="none" w="med" len="med"/>
                      <a:tailEnd type="none" w="med" len="med"/>
                    </a:lnB>
                  </a:tcPr>
                </a:tc>
                <a:tc>
                  <a:txBody>
                    <a:bodyPr/>
                    <a:lstStyle/>
                    <a:p>
                      <a:pPr algn="ctr" rtl="0" fontAlgn="ctr"/>
                      <a:r>
                        <a:rPr lang="en-US" sz="1300" u="none" strike="noStrike" dirty="0">
                          <a:effectLst/>
                        </a:rPr>
                        <a:t>13</a:t>
                      </a:r>
                      <a:endParaRPr lang="en-US" sz="1300" b="0" i="0" u="none" strike="noStrike" dirty="0">
                        <a:solidFill>
                          <a:srgbClr val="000000"/>
                        </a:solidFill>
                        <a:effectLst/>
                        <a:latin typeface="Calibri" panose="020F0502020204030204" pitchFamily="34" charset="0"/>
                      </a:endParaRPr>
                    </a:p>
                  </a:txBody>
                  <a:tcPr marL="12700" marR="12700" marT="1270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8984865"/>
                  </a:ext>
                </a:extLst>
              </a:tr>
              <a:tr h="210312">
                <a:tc>
                  <a:txBody>
                    <a:bodyPr/>
                    <a:lstStyle/>
                    <a:p>
                      <a:pPr algn="ctr" rtl="0" fontAlgn="ctr"/>
                      <a:r>
                        <a:rPr lang="en-US" sz="1300" u="none" strike="noStrike">
                          <a:effectLst/>
                        </a:rPr>
                        <a:t>TOTAL</a:t>
                      </a:r>
                      <a:endParaRPr lang="en-US" sz="1300" b="0" i="0" u="none" strike="noStrike">
                        <a:solidFill>
                          <a:srgbClr val="000000"/>
                        </a:solidFill>
                        <a:effectLst/>
                        <a:latin typeface="Calibri" panose="020F0502020204030204" pitchFamily="34" charset="0"/>
                      </a:endParaRPr>
                    </a:p>
                  </a:txBody>
                  <a:tcPr marL="12700" marR="12700" marT="12700" marB="0" anchor="ctr">
                    <a:lnT w="19050" cap="flat" cmpd="sng" algn="ctr">
                      <a:solidFill>
                        <a:schemeClr val="tx1"/>
                      </a:solidFill>
                      <a:prstDash val="solid"/>
                      <a:round/>
                      <a:headEnd type="none" w="med" len="med"/>
                      <a:tailEnd type="none" w="med" len="med"/>
                    </a:lnT>
                  </a:tcPr>
                </a:tc>
                <a:tc>
                  <a:txBody>
                    <a:bodyPr/>
                    <a:lstStyle/>
                    <a:p>
                      <a:pPr algn="ctr" rtl="0" fontAlgn="ctr"/>
                      <a:r>
                        <a:rPr lang="en-US" sz="1300" u="none" strike="noStrike">
                          <a:effectLst/>
                        </a:rPr>
                        <a:t>65</a:t>
                      </a:r>
                      <a:endParaRPr lang="en-US" sz="1300" b="0" i="0" u="none" strike="noStrike">
                        <a:solidFill>
                          <a:srgbClr val="000000"/>
                        </a:solidFill>
                        <a:effectLst/>
                        <a:latin typeface="Calibri" panose="020F0502020204030204" pitchFamily="34" charset="0"/>
                      </a:endParaRPr>
                    </a:p>
                  </a:txBody>
                  <a:tcPr marL="12700" marR="12700" marT="12700" marB="0" anchor="ctr">
                    <a:lnT w="19050" cap="flat" cmpd="sng" algn="ctr">
                      <a:solidFill>
                        <a:schemeClr val="tx1"/>
                      </a:solidFill>
                      <a:prstDash val="solid"/>
                      <a:round/>
                      <a:headEnd type="none" w="med" len="med"/>
                      <a:tailEnd type="none" w="med" len="med"/>
                    </a:lnT>
                  </a:tcPr>
                </a:tc>
                <a:tc>
                  <a:txBody>
                    <a:bodyPr/>
                    <a:lstStyle/>
                    <a:p>
                      <a:pPr algn="ctr" rtl="0" fontAlgn="ctr"/>
                      <a:r>
                        <a:rPr lang="en-US" sz="1300" u="none" strike="noStrike" dirty="0">
                          <a:effectLst/>
                        </a:rPr>
                        <a:t>45</a:t>
                      </a:r>
                      <a:endParaRPr lang="en-US" sz="1300" b="0" i="0" u="none" strike="noStrike" dirty="0">
                        <a:solidFill>
                          <a:srgbClr val="000000"/>
                        </a:solidFill>
                        <a:effectLst/>
                        <a:latin typeface="Calibri" panose="020F0502020204030204" pitchFamily="34" charset="0"/>
                      </a:endParaRPr>
                    </a:p>
                  </a:txBody>
                  <a:tcPr marL="12700" marR="12700" marT="12700" marB="0"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41552654"/>
                  </a:ext>
                </a:extLst>
              </a:tr>
            </a:tbl>
          </a:graphicData>
        </a:graphic>
      </p:graphicFrame>
      <p:grpSp>
        <p:nvGrpSpPr>
          <p:cNvPr id="2" name="Group 1">
            <a:extLst>
              <a:ext uri="{FF2B5EF4-FFF2-40B4-BE49-F238E27FC236}">
                <a16:creationId xmlns:a16="http://schemas.microsoft.com/office/drawing/2014/main" id="{F9C268DF-9F57-81CF-F75C-9503A2F8810A}"/>
              </a:ext>
            </a:extLst>
          </p:cNvPr>
          <p:cNvGrpSpPr>
            <a:grpSpLocks noChangeAspect="1"/>
          </p:cNvGrpSpPr>
          <p:nvPr/>
        </p:nvGrpSpPr>
        <p:grpSpPr>
          <a:xfrm>
            <a:off x="2168707" y="4572789"/>
            <a:ext cx="7696200" cy="2056727"/>
            <a:chOff x="1600200" y="4347794"/>
            <a:chExt cx="8822826" cy="2357806"/>
          </a:xfrm>
        </p:grpSpPr>
        <p:pic>
          <p:nvPicPr>
            <p:cNvPr id="26" name="Picture 25">
              <a:extLst>
                <a:ext uri="{FF2B5EF4-FFF2-40B4-BE49-F238E27FC236}">
                  <a16:creationId xmlns:a16="http://schemas.microsoft.com/office/drawing/2014/main" id="{88C720DF-BE43-1956-F49D-4CF69DAD383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4347794"/>
              <a:ext cx="3206888" cy="2354493"/>
            </a:xfrm>
            <a:prstGeom prst="rect">
              <a:avLst/>
            </a:prstGeom>
          </p:spPr>
        </p:pic>
        <p:pic>
          <p:nvPicPr>
            <p:cNvPr id="28" name="Picture 27">
              <a:extLst>
                <a:ext uri="{FF2B5EF4-FFF2-40B4-BE49-F238E27FC236}">
                  <a16:creationId xmlns:a16="http://schemas.microsoft.com/office/drawing/2014/main" id="{D731810B-671E-B25B-5A03-A3E5CBE18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434" y="4347794"/>
              <a:ext cx="3206888" cy="2354493"/>
            </a:xfrm>
            <a:prstGeom prst="rect">
              <a:avLst/>
            </a:prstGeom>
          </p:spPr>
        </p:pic>
        <p:pic>
          <p:nvPicPr>
            <p:cNvPr id="29" name="Picture 28">
              <a:extLst>
                <a:ext uri="{FF2B5EF4-FFF2-40B4-BE49-F238E27FC236}">
                  <a16:creationId xmlns:a16="http://schemas.microsoft.com/office/drawing/2014/main" id="{EBBDC7C3-0166-C6D5-6CA5-3625D90ED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6138" y="4352714"/>
              <a:ext cx="3206888" cy="2352886"/>
            </a:xfrm>
            <a:prstGeom prst="rect">
              <a:avLst/>
            </a:prstGeom>
          </p:spPr>
        </p:pic>
      </p:grpSp>
      <p:pic>
        <p:nvPicPr>
          <p:cNvPr id="30" name="Picture 29" descr="A purple line with dots on it&#10;&#10;Description automatically generated">
            <a:extLst>
              <a:ext uri="{FF2B5EF4-FFF2-40B4-BE49-F238E27FC236}">
                <a16:creationId xmlns:a16="http://schemas.microsoft.com/office/drawing/2014/main" id="{CFFEAB62-4D1B-949F-009A-2B5D5B9D5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2045952"/>
            <a:ext cx="3206888" cy="2284073"/>
          </a:xfrm>
          <a:prstGeom prst="rect">
            <a:avLst/>
          </a:prstGeom>
        </p:spPr>
      </p:pic>
      <p:pic>
        <p:nvPicPr>
          <p:cNvPr id="31" name="Picture 30" descr="A purple line with dots in the center&#10;&#10;Description automatically generated">
            <a:extLst>
              <a:ext uri="{FF2B5EF4-FFF2-40B4-BE49-F238E27FC236}">
                <a16:creationId xmlns:a16="http://schemas.microsoft.com/office/drawing/2014/main" id="{675AB0DA-7155-6B3F-91E8-D8AD32DCFF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1898" y="1897061"/>
            <a:ext cx="3206888" cy="2432964"/>
          </a:xfrm>
          <a:prstGeom prst="rect">
            <a:avLst/>
          </a:prstGeom>
        </p:spPr>
      </p:pic>
      <p:sp>
        <p:nvSpPr>
          <p:cNvPr id="3" name="TextBox 2">
            <a:extLst>
              <a:ext uri="{FF2B5EF4-FFF2-40B4-BE49-F238E27FC236}">
                <a16:creationId xmlns:a16="http://schemas.microsoft.com/office/drawing/2014/main" id="{E165E430-AF02-13A4-F237-BFD923173ED2}"/>
              </a:ext>
            </a:extLst>
          </p:cNvPr>
          <p:cNvSpPr txBox="1"/>
          <p:nvPr/>
        </p:nvSpPr>
        <p:spPr>
          <a:xfrm>
            <a:off x="1800657" y="4343400"/>
            <a:ext cx="736099" cy="307777"/>
          </a:xfrm>
          <a:prstGeom prst="rect">
            <a:avLst/>
          </a:prstGeom>
          <a:noFill/>
        </p:spPr>
        <p:txBody>
          <a:bodyPr wrap="none" rtlCol="0">
            <a:spAutoFit/>
          </a:bodyPr>
          <a:lstStyle/>
          <a:p>
            <a:r>
              <a:rPr lang="en-US" sz="1400" b="1" dirty="0"/>
              <a:t>PND 10</a:t>
            </a:r>
          </a:p>
        </p:txBody>
      </p:sp>
    </p:spTree>
    <p:extLst>
      <p:ext uri="{BB962C8B-B14F-4D97-AF65-F5344CB8AC3E}">
        <p14:creationId xmlns:p14="http://schemas.microsoft.com/office/powerpoint/2010/main" val="362626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872F-525D-B1DD-72E1-EC001345C518}"/>
              </a:ext>
            </a:extLst>
          </p:cNvPr>
          <p:cNvSpPr>
            <a:spLocks noGrp="1"/>
          </p:cNvSpPr>
          <p:nvPr>
            <p:ph type="title"/>
          </p:nvPr>
        </p:nvSpPr>
        <p:spPr>
          <a:xfrm>
            <a:off x="948267" y="279400"/>
            <a:ext cx="10295466" cy="1320800"/>
          </a:xfrm>
        </p:spPr>
        <p:txBody>
          <a:bodyPr vert="horz" lIns="91440" tIns="45720" rIns="91440" bIns="45720" rtlCol="0" anchor="t">
            <a:normAutofit/>
          </a:bodyPr>
          <a:lstStyle/>
          <a:p>
            <a:pPr algn="l"/>
            <a:r>
              <a:rPr lang="en-US" sz="3300" dirty="0"/>
              <a:t>Part 2: CR30 HFD males weekly weight gain was blunted, but not the CR30 HFD females</a:t>
            </a:r>
          </a:p>
        </p:txBody>
      </p:sp>
      <p:grpSp>
        <p:nvGrpSpPr>
          <p:cNvPr id="5" name="Group 4">
            <a:extLst>
              <a:ext uri="{FF2B5EF4-FFF2-40B4-BE49-F238E27FC236}">
                <a16:creationId xmlns:a16="http://schemas.microsoft.com/office/drawing/2014/main" id="{4F756123-AA88-A12C-D543-D97EF9D12456}"/>
              </a:ext>
            </a:extLst>
          </p:cNvPr>
          <p:cNvGrpSpPr/>
          <p:nvPr/>
        </p:nvGrpSpPr>
        <p:grpSpPr>
          <a:xfrm>
            <a:off x="2041865" y="1600200"/>
            <a:ext cx="8168935" cy="5072585"/>
            <a:chOff x="528436" y="1568680"/>
            <a:chExt cx="8168935" cy="5072585"/>
          </a:xfrm>
        </p:grpSpPr>
        <p:pic>
          <p:nvPicPr>
            <p:cNvPr id="3" name="Picture 2">
              <a:extLst>
                <a:ext uri="{FF2B5EF4-FFF2-40B4-BE49-F238E27FC236}">
                  <a16:creationId xmlns:a16="http://schemas.microsoft.com/office/drawing/2014/main" id="{95A298D3-09D3-0567-F418-3E0755DC8292}"/>
                </a:ext>
              </a:extLst>
            </p:cNvPr>
            <p:cNvPicPr>
              <a:picLocks noChangeAspect="1"/>
            </p:cNvPicPr>
            <p:nvPr/>
          </p:nvPicPr>
          <p:blipFill rotWithShape="1">
            <a:blip r:embed="rId3"/>
            <a:srcRect t="11057"/>
            <a:stretch/>
          </p:blipFill>
          <p:spPr>
            <a:xfrm>
              <a:off x="4623811" y="4265904"/>
              <a:ext cx="3986784" cy="2350525"/>
            </a:xfrm>
            <a:prstGeom prst="rect">
              <a:avLst/>
            </a:prstGeom>
          </p:spPr>
        </p:pic>
        <p:pic>
          <p:nvPicPr>
            <p:cNvPr id="26" name="Picture 25">
              <a:extLst>
                <a:ext uri="{FF2B5EF4-FFF2-40B4-BE49-F238E27FC236}">
                  <a16:creationId xmlns:a16="http://schemas.microsoft.com/office/drawing/2014/main" id="{6AA8CB77-8DD8-800A-F012-E67431113CD7}"/>
                </a:ext>
              </a:extLst>
            </p:cNvPr>
            <p:cNvPicPr>
              <a:picLocks noChangeAspect="1"/>
            </p:cNvPicPr>
            <p:nvPr/>
          </p:nvPicPr>
          <p:blipFill rotWithShape="1">
            <a:blip r:embed="rId4"/>
            <a:srcRect t="12213"/>
            <a:stretch/>
          </p:blipFill>
          <p:spPr>
            <a:xfrm>
              <a:off x="528436" y="4265905"/>
              <a:ext cx="3983488" cy="2375360"/>
            </a:xfrm>
            <a:prstGeom prst="rect">
              <a:avLst/>
            </a:prstGeom>
          </p:spPr>
        </p:pic>
        <p:pic>
          <p:nvPicPr>
            <p:cNvPr id="34" name="Picture 33">
              <a:extLst>
                <a:ext uri="{FF2B5EF4-FFF2-40B4-BE49-F238E27FC236}">
                  <a16:creationId xmlns:a16="http://schemas.microsoft.com/office/drawing/2014/main" id="{F3789826-61D3-2027-4801-53B8DADFD648}"/>
                </a:ext>
              </a:extLst>
            </p:cNvPr>
            <p:cNvPicPr>
              <a:picLocks noChangeAspect="1"/>
            </p:cNvPicPr>
            <p:nvPr/>
          </p:nvPicPr>
          <p:blipFill>
            <a:blip r:embed="rId5"/>
            <a:stretch>
              <a:fillRect/>
            </a:stretch>
          </p:blipFill>
          <p:spPr>
            <a:xfrm>
              <a:off x="641730" y="1568680"/>
              <a:ext cx="3997997" cy="2669335"/>
            </a:xfrm>
            <a:prstGeom prst="rect">
              <a:avLst/>
            </a:prstGeom>
          </p:spPr>
        </p:pic>
        <p:pic>
          <p:nvPicPr>
            <p:cNvPr id="35" name="Picture 34">
              <a:extLst>
                <a:ext uri="{FF2B5EF4-FFF2-40B4-BE49-F238E27FC236}">
                  <a16:creationId xmlns:a16="http://schemas.microsoft.com/office/drawing/2014/main" id="{B42C372C-FA1F-00C0-55DB-0B226CD4ED51}"/>
                </a:ext>
              </a:extLst>
            </p:cNvPr>
            <p:cNvPicPr>
              <a:picLocks noChangeAspect="1"/>
            </p:cNvPicPr>
            <p:nvPr/>
          </p:nvPicPr>
          <p:blipFill>
            <a:blip r:embed="rId6"/>
            <a:stretch>
              <a:fillRect/>
            </a:stretch>
          </p:blipFill>
          <p:spPr>
            <a:xfrm>
              <a:off x="4700147" y="1569196"/>
              <a:ext cx="3997224" cy="2668818"/>
            </a:xfrm>
            <a:prstGeom prst="rect">
              <a:avLst/>
            </a:prstGeom>
          </p:spPr>
        </p:pic>
      </p:grpSp>
    </p:spTree>
    <p:extLst>
      <p:ext uri="{BB962C8B-B14F-4D97-AF65-F5344CB8AC3E}">
        <p14:creationId xmlns:p14="http://schemas.microsoft.com/office/powerpoint/2010/main" val="107268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A8BE-2EF3-9EEC-C96C-10B41F28D914}"/>
              </a:ext>
            </a:extLst>
          </p:cNvPr>
          <p:cNvSpPr>
            <a:spLocks noGrp="1"/>
          </p:cNvSpPr>
          <p:nvPr>
            <p:ph type="title"/>
          </p:nvPr>
        </p:nvSpPr>
        <p:spPr/>
        <p:txBody>
          <a:bodyPr>
            <a:normAutofit/>
          </a:bodyPr>
          <a:lstStyle/>
          <a:p>
            <a:pPr algn="l"/>
            <a:r>
              <a:rPr lang="en-US" dirty="0"/>
              <a:t>Glucose Tolerance Testing</a:t>
            </a:r>
          </a:p>
        </p:txBody>
      </p:sp>
      <p:sp>
        <p:nvSpPr>
          <p:cNvPr id="3" name="Content Placeholder 2">
            <a:extLst>
              <a:ext uri="{FF2B5EF4-FFF2-40B4-BE49-F238E27FC236}">
                <a16:creationId xmlns:a16="http://schemas.microsoft.com/office/drawing/2014/main" id="{185D17A8-3ADD-C4DF-981C-E9B0E7F4C7F0}"/>
              </a:ext>
            </a:extLst>
          </p:cNvPr>
          <p:cNvSpPr>
            <a:spLocks noGrp="1"/>
          </p:cNvSpPr>
          <p:nvPr>
            <p:ph idx="1"/>
          </p:nvPr>
        </p:nvSpPr>
        <p:spPr>
          <a:xfrm>
            <a:off x="1219200" y="1524000"/>
            <a:ext cx="10363200" cy="5105400"/>
          </a:xfrm>
        </p:spPr>
        <p:txBody>
          <a:bodyPr>
            <a:normAutofit/>
          </a:bodyPr>
          <a:lstStyle/>
          <a:p>
            <a:pPr>
              <a:lnSpc>
                <a:spcPct val="120000"/>
              </a:lnSpc>
              <a:spcBef>
                <a:spcPts val="0"/>
              </a:spcBef>
              <a:buFont typeface="Arial" panose="020B0604020202020204" pitchFamily="34" charset="0"/>
              <a:buChar char="•"/>
            </a:pPr>
            <a:r>
              <a:rPr lang="en-US" sz="2400" dirty="0"/>
              <a:t>GTT is a metabolic tolerance test used to determine the body’s efficiency of using and storing glucose</a:t>
            </a:r>
          </a:p>
          <a:p>
            <a:pPr lvl="1">
              <a:lnSpc>
                <a:spcPct val="120000"/>
              </a:lnSpc>
              <a:spcBef>
                <a:spcPts val="0"/>
              </a:spcBef>
              <a:buFont typeface="Arial" panose="020B0604020202020204" pitchFamily="34" charset="0"/>
              <a:buChar char="•"/>
            </a:pPr>
            <a:r>
              <a:rPr lang="en-US" sz="2000" dirty="0"/>
              <a:t>Used to diagnose conditions such as insulin resistance and diabetes mellitus</a:t>
            </a:r>
          </a:p>
          <a:p>
            <a:pPr lvl="1">
              <a:lnSpc>
                <a:spcPct val="120000"/>
              </a:lnSpc>
              <a:spcBef>
                <a:spcPts val="0"/>
              </a:spcBef>
              <a:buFont typeface="Arial" panose="020B0604020202020204" pitchFamily="34" charset="0"/>
              <a:buChar char="•"/>
            </a:pPr>
            <a:r>
              <a:rPr lang="en-US" sz="2000" dirty="0"/>
              <a:t>Obesity is a common condition for impaired glucose clearing within the body </a:t>
            </a:r>
          </a:p>
          <a:p>
            <a:pPr>
              <a:lnSpc>
                <a:spcPct val="120000"/>
              </a:lnSpc>
              <a:spcBef>
                <a:spcPts val="0"/>
              </a:spcBef>
              <a:buFont typeface="Arial" panose="020B0604020202020204" pitchFamily="34" charset="0"/>
              <a:buChar char="•"/>
            </a:pPr>
            <a:r>
              <a:rPr lang="en-US" sz="2400" dirty="0"/>
              <a:t>GTT Procedure in mice:</a:t>
            </a:r>
          </a:p>
          <a:p>
            <a:pPr lvl="1">
              <a:lnSpc>
                <a:spcPct val="120000"/>
              </a:lnSpc>
              <a:spcBef>
                <a:spcPts val="0"/>
              </a:spcBef>
              <a:buFont typeface="Arial" panose="020B0604020202020204" pitchFamily="34" charset="0"/>
              <a:buChar char="•"/>
            </a:pPr>
            <a:r>
              <a:rPr lang="en-US" sz="2000" dirty="0"/>
              <a:t>Mice are fasted for 6 hrs. prior to testing</a:t>
            </a:r>
          </a:p>
          <a:p>
            <a:pPr lvl="1">
              <a:lnSpc>
                <a:spcPct val="120000"/>
              </a:lnSpc>
              <a:spcBef>
                <a:spcPts val="0"/>
              </a:spcBef>
              <a:buFont typeface="Arial" panose="020B0604020202020204" pitchFamily="34" charset="0"/>
              <a:buChar char="•"/>
            </a:pPr>
            <a:r>
              <a:rPr lang="en-US" sz="2000" dirty="0"/>
              <a:t>A baseline glucose measurement (T0) is taken using a handheld glucometer. A small drop of blood is extracted from the tails of the mice </a:t>
            </a:r>
          </a:p>
          <a:p>
            <a:pPr lvl="1">
              <a:lnSpc>
                <a:spcPct val="120000"/>
              </a:lnSpc>
              <a:spcBef>
                <a:spcPts val="0"/>
              </a:spcBef>
              <a:buFont typeface="Arial" panose="020B0604020202020204" pitchFamily="34" charset="0"/>
              <a:buChar char="•"/>
            </a:pPr>
            <a:r>
              <a:rPr lang="en-US" sz="2000" dirty="0"/>
              <a:t>Injection of glucose is then administered: Volume = 20% glucose stock solution X body weight (g) </a:t>
            </a:r>
          </a:p>
          <a:p>
            <a:pPr lvl="1">
              <a:lnSpc>
                <a:spcPct val="120000"/>
              </a:lnSpc>
              <a:spcBef>
                <a:spcPts val="0"/>
              </a:spcBef>
              <a:buFont typeface="Arial" panose="020B0604020202020204" pitchFamily="34" charset="0"/>
              <a:buChar char="•"/>
            </a:pPr>
            <a:r>
              <a:rPr lang="en-US" sz="2000" dirty="0"/>
              <a:t>Blood glucose is then evaluated every 15-, 30-, 60-, 90-, and 120-minutes post injection.  </a:t>
            </a:r>
          </a:p>
          <a:p>
            <a:pPr marL="342900" lvl="2" indent="-342900">
              <a:lnSpc>
                <a:spcPct val="120000"/>
              </a:lnSpc>
              <a:spcBef>
                <a:spcPts val="0"/>
              </a:spcBef>
              <a:buClr>
                <a:srgbClr val="90C226"/>
              </a:buClr>
              <a:buFont typeface="Arial" panose="020B0604020202020204" pitchFamily="34" charset="0"/>
              <a:buChar char="•"/>
              <a:defRPr/>
            </a:pPr>
            <a:endParaRPr lang="en-US" sz="1800" dirty="0"/>
          </a:p>
          <a:p>
            <a:pPr marL="342900" lvl="2" indent="-342900">
              <a:lnSpc>
                <a:spcPct val="120000"/>
              </a:lnSpc>
              <a:spcBef>
                <a:spcPts val="0"/>
              </a:spcBef>
              <a:buClr>
                <a:srgbClr val="90C226"/>
              </a:buClr>
              <a:buFont typeface="Arial" panose="020B0604020202020204" pitchFamily="34" charset="0"/>
              <a:buChar char="•"/>
              <a:defRPr/>
            </a:pPr>
            <a:endParaRPr lang="en-US" sz="1800" dirty="0"/>
          </a:p>
          <a:p>
            <a:pPr marL="342900" lvl="2" indent="-342900">
              <a:lnSpc>
                <a:spcPct val="120000"/>
              </a:lnSpc>
              <a:spcBef>
                <a:spcPts val="0"/>
              </a:spcBef>
              <a:buClr>
                <a:srgbClr val="90C226"/>
              </a:buClr>
              <a:buFont typeface="Arial" panose="020B0604020202020204" pitchFamily="34" charset="0"/>
              <a:buChar char="•"/>
              <a:defRPr/>
            </a:pPr>
            <a:endParaRPr lang="en-US" sz="1800" dirty="0"/>
          </a:p>
          <a:p>
            <a:pPr marL="457200" lvl="1" indent="0">
              <a:lnSpc>
                <a:spcPct val="120000"/>
              </a:lnSpc>
              <a:spcBef>
                <a:spcPts val="0"/>
              </a:spcBef>
              <a:buNone/>
            </a:pPr>
            <a:endParaRPr lang="en-US" sz="2000" dirty="0"/>
          </a:p>
        </p:txBody>
      </p:sp>
    </p:spTree>
    <p:extLst>
      <p:ext uri="{BB962C8B-B14F-4D97-AF65-F5344CB8AC3E}">
        <p14:creationId xmlns:p14="http://schemas.microsoft.com/office/powerpoint/2010/main" val="2310179742"/>
      </p:ext>
    </p:extLst>
  </p:cSld>
  <p:clrMapOvr>
    <a:masterClrMapping/>
  </p:clrMapOvr>
</p:sld>
</file>

<file path=ppt/theme/theme1.xml><?xml version="1.0" encoding="utf-8"?>
<a:theme xmlns:a="http://schemas.openxmlformats.org/drawingml/2006/main" name="UAMS – 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AMS –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TotalTime>
  <Words>2353</Words>
  <Application>Microsoft Macintosh PowerPoint</Application>
  <PresentationFormat>Widescreen</PresentationFormat>
  <Paragraphs>224</Paragraphs>
  <Slides>17</Slides>
  <Notes>16</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17</vt:i4>
      </vt:variant>
    </vt:vector>
  </HeadingPairs>
  <TitlesOfParts>
    <vt:vector size="30" baseType="lpstr">
      <vt:lpstr>Adobe Fan Heiti Std B</vt:lpstr>
      <vt:lpstr>Arial</vt:lpstr>
      <vt:lpstr>Arial Narrow</vt:lpstr>
      <vt:lpstr>Calibri</vt:lpstr>
      <vt:lpstr>Source Sans Pro</vt:lpstr>
      <vt:lpstr>Trebuchet MS</vt:lpstr>
      <vt:lpstr>Wingdings</vt:lpstr>
      <vt:lpstr>UAMS – Gray</vt:lpstr>
      <vt:lpstr>UAMS – Red</vt:lpstr>
      <vt:lpstr>Custom Design</vt:lpstr>
      <vt:lpstr>1_Custom Design</vt:lpstr>
      <vt:lpstr>2_Custom Design</vt:lpstr>
      <vt:lpstr>3_Custom Design</vt:lpstr>
      <vt:lpstr>Male offspring of undernourished dams are protected from high fat diet-induced weight gain and display sex-specific metabolic changes </vt:lpstr>
      <vt:lpstr>Leptin: Overview</vt:lpstr>
      <vt:lpstr>Musashi In The Anterior Pituitary Is Regulated By Leptin Signaling</vt:lpstr>
      <vt:lpstr>Neonatal Leptin Surge</vt:lpstr>
      <vt:lpstr>What we want to know…</vt:lpstr>
      <vt:lpstr>PowerPoint Presentation</vt:lpstr>
      <vt:lpstr>Part 1: Moderate (30%) maternal undernutrition in FVB mice blunts neonatal leptin surge and alters Msi and Pou1f1 mRNA</vt:lpstr>
      <vt:lpstr>Part 2: CR30 HFD males weekly weight gain was blunted, but not the CR30 HFD females</vt:lpstr>
      <vt:lpstr>Glucose Tolerance Testing</vt:lpstr>
      <vt:lpstr>Part 2: CR30 HFD males had a reduced spike in glucose levels and clearance compared to CR30 HFD females. Serum leptin trended with weight gain.</vt:lpstr>
      <vt:lpstr>CLAMS: Comprehensive Lab Animal Monitoring System</vt:lpstr>
      <vt:lpstr>Part 2: RER is reduced (~0.87) in all HFD group, while energy expenditure was increased in all HFD groups except for Fed-HFD females.</vt:lpstr>
      <vt:lpstr>Part 2: Ambulation and Grooming (X-axis) and Rearing and Jumping (Z-axis) movement was reduced among CR30-HFD groups</vt:lpstr>
      <vt:lpstr>Conclusions</vt:lpstr>
      <vt:lpstr>Next Steps</vt:lpstr>
      <vt:lpstr>Thank You &amp; Questions</vt:lpstr>
      <vt:lpstr>PowerPoint Presentation</vt:lpstr>
    </vt:vector>
  </TitlesOfParts>
  <Company>UAMS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Photography</dc:title>
  <dc:creator>sam</dc:creator>
  <cp:lastModifiedBy>Carroll, Kya</cp:lastModifiedBy>
  <cp:revision>72</cp:revision>
  <cp:lastPrinted>2015-09-23T19:12:53Z</cp:lastPrinted>
  <dcterms:created xsi:type="dcterms:W3CDTF">2012-06-27T20:39:58Z</dcterms:created>
  <dcterms:modified xsi:type="dcterms:W3CDTF">2024-01-18T00:27:39Z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a390d5-a4f3-448c-8368-24080179bc53_Enabled">
    <vt:lpwstr>true</vt:lpwstr>
  </property>
  <property fmtid="{D5CDD505-2E9C-101B-9397-08002B2CF9AE}" pid="3" name="MSIP_Label_8ca390d5-a4f3-448c-8368-24080179bc53_SetDate">
    <vt:lpwstr>2023-07-25T15:16:57Z</vt:lpwstr>
  </property>
  <property fmtid="{D5CDD505-2E9C-101B-9397-08002B2CF9AE}" pid="4" name="MSIP_Label_8ca390d5-a4f3-448c-8368-24080179bc53_Method">
    <vt:lpwstr>Standard</vt:lpwstr>
  </property>
  <property fmtid="{D5CDD505-2E9C-101B-9397-08002B2CF9AE}" pid="5" name="MSIP_Label_8ca390d5-a4f3-448c-8368-24080179bc53_Name">
    <vt:lpwstr>Low Risk</vt:lpwstr>
  </property>
  <property fmtid="{D5CDD505-2E9C-101B-9397-08002B2CF9AE}" pid="6" name="MSIP_Label_8ca390d5-a4f3-448c-8368-24080179bc53_SiteId">
    <vt:lpwstr>5b703aa0-061f-4ed9-beca-765a39ee1304</vt:lpwstr>
  </property>
  <property fmtid="{D5CDD505-2E9C-101B-9397-08002B2CF9AE}" pid="7" name="MSIP_Label_8ca390d5-a4f3-448c-8368-24080179bc53_ActionId">
    <vt:lpwstr>c2085f79-f71a-436d-8597-a00bb2418394</vt:lpwstr>
  </property>
  <property fmtid="{D5CDD505-2E9C-101B-9397-08002B2CF9AE}" pid="8" name="MSIP_Label_8ca390d5-a4f3-448c-8368-24080179bc53_ContentBits">
    <vt:lpwstr>0</vt:lpwstr>
  </property>
</Properties>
</file>